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677" r:id="rId5"/>
  </p:sldMasterIdLst>
  <p:notesMasterIdLst>
    <p:notesMasterId r:id="rId35"/>
  </p:notesMasterIdLst>
  <p:sldIdLst>
    <p:sldId id="259" r:id="rId6"/>
    <p:sldId id="257" r:id="rId7"/>
    <p:sldId id="281" r:id="rId8"/>
    <p:sldId id="283" r:id="rId9"/>
    <p:sldId id="282" r:id="rId10"/>
    <p:sldId id="284" r:id="rId11"/>
    <p:sldId id="287" r:id="rId12"/>
    <p:sldId id="286" r:id="rId13"/>
    <p:sldId id="268" r:id="rId14"/>
    <p:sldId id="276" r:id="rId15"/>
    <p:sldId id="277" r:id="rId16"/>
    <p:sldId id="261" r:id="rId17"/>
    <p:sldId id="269" r:id="rId18"/>
    <p:sldId id="270" r:id="rId19"/>
    <p:sldId id="262" r:id="rId20"/>
    <p:sldId id="278" r:id="rId21"/>
    <p:sldId id="271" r:id="rId22"/>
    <p:sldId id="263" r:id="rId23"/>
    <p:sldId id="275" r:id="rId24"/>
    <p:sldId id="272" r:id="rId25"/>
    <p:sldId id="274" r:id="rId26"/>
    <p:sldId id="264" r:id="rId27"/>
    <p:sldId id="273" r:id="rId28"/>
    <p:sldId id="267" r:id="rId29"/>
    <p:sldId id="265" r:id="rId30"/>
    <p:sldId id="280" r:id="rId31"/>
    <p:sldId id="279" r:id="rId32"/>
    <p:sldId id="266" r:id="rId33"/>
    <p:sldId id="258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8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8"/>
    <p:restoredTop sz="94762"/>
  </p:normalViewPr>
  <p:slideViewPr>
    <p:cSldViewPr snapToGrid="0">
      <p:cViewPr varScale="1">
        <p:scale>
          <a:sx n="117" d="100"/>
          <a:sy n="117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C542D-D027-A348-B0BA-D98715CAB8E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150-19C2-E547-A4DA-178CF8273A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5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 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200"/>
              </a:lnSpc>
              <a:buFontTx/>
              <a:buNone/>
              <a:defRPr sz="16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CEEA0D0-7851-6676-B734-1165CA06A2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32" y="5611752"/>
            <a:ext cx="3357136" cy="9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0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43D47C-25C9-8B0E-B64C-1D4E2155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4CB29-9900-71D9-1066-0F23A7FE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590C5D-621A-1BD6-026E-82CE72D5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5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00D8C-2368-039F-0F94-D026184E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1660A-C0B5-C04B-5BE3-44DA176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1029A7-FDC3-7FAF-59FB-C6F7F86C1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C26F4D-30C8-F154-C0CF-16FB35DB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A16A0F-81B4-6C20-5D95-E564E95E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398EAB-5560-9321-B2EB-B4143BE4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34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C6910-1219-7C4C-0F31-C762801B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AEB086-B534-49F0-730D-D3D130E6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34B822-9B7D-7D0B-F97D-F82F36421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5DD77D-E32E-ECD9-9F20-13DAB5AB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AA32C6-3A48-D537-1A56-FF0DE3D3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9FD9B-7612-B6B5-34DD-BF19398D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81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BA337-2EB6-6F9E-721A-D631A3B3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D5F26F-EF1F-4C38-4517-DAABB7F2B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785AF-306B-E564-85A9-8E294BE2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EECE89-0EAC-61E2-2BCE-7924E76C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2EB7B-47D6-78D6-66B0-B4BFD222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584D3A-3B6D-4984-4BA6-7FC3C9C08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42AC3B-18C4-DE9B-F24E-DBDB2F2C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3B4B61-9AF1-F6A1-159B-21832687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B7BB5-D8BF-3493-217A-E08FDB26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3BA212-DBED-87D0-AFFF-0832D0E1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3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_Titel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29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de-DE" sz="1800">
              <a:solidFill>
                <a:srgbClr val="02298E"/>
              </a:solidFill>
            </a:endParaRPr>
          </a:p>
        </p:txBody>
      </p:sp>
      <p:pic>
        <p:nvPicPr>
          <p:cNvPr id="6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9" y="5715915"/>
            <a:ext cx="3007491" cy="78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11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4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6263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15" y="6201515"/>
            <a:ext cx="1823817" cy="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6"/>
          <p:cNvSpPr txBox="1">
            <a:spLocks/>
          </p:cNvSpPr>
          <p:nvPr userDrawn="1"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dirty="0">
                <a:solidFill>
                  <a:srgbClr val="022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- Optimierung von Datenbanken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637117" y="6421438"/>
            <a:ext cx="77872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1200" dirty="0">
                <a:solidFill>
                  <a:srgbClr val="02298E"/>
                </a:solidFill>
                <a:latin typeface="Arial" charset="0"/>
                <a:ea typeface="ヒラギノ角ゴ Pro W3" charset="0"/>
                <a:cs typeface="Arial" charset="0"/>
              </a:rPr>
              <a:t>Daniel Freire Mendes</a:t>
            </a:r>
            <a:endParaRPr lang="en-US" sz="1100" kern="1200" dirty="0">
              <a:solidFill>
                <a:srgbClr val="02298E"/>
              </a:solidFill>
              <a:latin typeface="Arial" charset="0"/>
              <a:ea typeface="ヒラギノ角ゴ Pro W3" charset="0"/>
              <a:cs typeface="Arial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AEE6DE-D5F7-5DC6-D8CB-04F5B71E345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181" y="1473932"/>
            <a:ext cx="10938935" cy="413947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B11D7-631F-235F-8211-DBACFCA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8" y="368771"/>
            <a:ext cx="10962219" cy="959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all" dirty="0">
                <a:solidFill>
                  <a:srgbClr val="02298E"/>
                </a:solidFill>
                <a:latin typeface="Arial"/>
                <a:ea typeface="ヒラギノ角ゴ Pro W3" charset="0"/>
                <a:cs typeface="ヒラギノ角ゴ Pro W3" charset="0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/>
              <a:t>Mastertitelformat bearbeiten</a:t>
            </a:r>
            <a:endParaRPr lang="en-US"/>
          </a:p>
        </p:txBody>
      </p:sp>
      <p:sp>
        <p:nvSpPr>
          <p:cNvPr id="2" name="Foliennummernplatzhalter 20">
            <a:extLst>
              <a:ext uri="{FF2B5EF4-FFF2-40B4-BE49-F238E27FC236}">
                <a16:creationId xmlns:a16="http://schemas.microsoft.com/office/drawing/2014/main" id="{BA7A5E1A-4E53-DDFF-2B11-46149FDAB6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01288E"/>
                </a:solidFill>
              </a:defRPr>
            </a:lvl1pPr>
          </a:lstStyle>
          <a:p>
            <a:fld id="{8F9EB104-BB31-4676-A69B-D2BC3D1EFC76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055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D2107-E0BD-2F2F-8399-8CD2A7DB1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4405EA-F8E6-4B34-10E2-DD5AD5FA1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E1731-0583-217E-984F-EABA40C9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83CF59-D5A4-9CB4-36E8-D97230DF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19E0F1-CDAA-D2FB-2D91-A1372868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8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3A439-367B-6C78-9510-5CBF8A2D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4200-EC4D-29C0-F9E4-4CBD5DFEE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7B246-584C-C336-657B-94FA2489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287D6E-EB4C-72FE-8C53-741E796E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35811A-4556-97EC-FA9F-547298CA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9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246C5-362A-5115-877F-2B82675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54D7E0-7BC6-31B9-7FEC-98193731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B8B94-A4DF-9938-EF88-1FE1DB6B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E19C-4C55-76D3-0C20-C1D27013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C9EBF2-74E0-DBDD-FCF3-8249EA2B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0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42458-8817-B4EC-E980-0115F57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6D667-D330-F9EF-F3D5-F21B17578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9772CB-4B3A-F44D-0A02-BC98CC611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8C78AE-AB51-71E1-1766-1DEBB845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53B842-DFE6-EE28-41BB-8BE298B1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6F28BF-74FF-03B8-9722-74E66F27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16F85-8E82-7627-F63A-1A42D4EF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2C39D8-1F53-890F-F337-F3DD2E64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648CA1-80FC-65F4-9655-2C52660B4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621A5C-89A6-BDC0-06D5-8FCC253B9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F226F0-FE94-A637-D258-3924304FB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5CC22A-3B82-6CF6-5F36-E6E00A4F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FCC66E-935B-7E9A-16E9-E04F7167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EA00D1-A485-11DD-D2D3-D0D5C01A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2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142E8-BCD6-59A0-8661-800078D1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A88D61-3DE5-E064-33CA-0903343C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CDE93A-FD43-A523-184F-4FED2C9C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25620-834A-C26E-500A-E0AB786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36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351C79-7D7B-E675-0590-B29E7397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50B183-6CBC-41AB-C11E-D51BE803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94DCFB-8200-AC65-DEA9-76E63A1CF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BAA47-0908-7E47-A2A2-84EDE277B6B8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4BBD81-97BA-CAB4-4BD2-22F8CB80E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6C6353-F40B-993F-41D1-06D04EB50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3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c/c3/Python-logo-notext.svg/1869px-Python-logo-notext.svg.png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pload.wikimedia.org/wikipedia/commons/thumb/e/ed/Pandas_logo.svg/2560px-Pandas_logo.svg.png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www.svgrepo.com/show/306098/githubactions.svg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upload.wikimedia.org/wikipedia/commons/9/91/Octicons-mark-github.svg" TargetMode="Externa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c/c3/Python-logo-notext.svg/1869px-Python-logo-notext.svg.png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pload.wikimedia.org/wikipedia/commons/thumb/e/ed/Pandas_logo.svg/2560px-Pandas_logo.svg.png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svgrepo.com/show/306098/githubactions.svg" TargetMode="External"/><Relationship Id="rId15" Type="http://schemas.openxmlformats.org/officeDocument/2006/relationships/image" Target="../media/image10.png"/><Relationship Id="rId10" Type="http://schemas.openxmlformats.org/officeDocument/2006/relationships/hyperlink" Target="https://images.icon-icons.com/2415/PNG/512/postgresql_plain_wordmark_logo_icon_146390.png" TargetMode="External"/><Relationship Id="rId4" Type="http://schemas.openxmlformats.org/officeDocument/2006/relationships/hyperlink" Target="https://upload.wikimedia.org/wikipedia/commons/9/91/Octicons-mark-github.svg" TargetMode="External"/><Relationship Id="rId9" Type="http://schemas.openxmlformats.org/officeDocument/2006/relationships/hyperlink" Target="https://upload.wikimedia.org/wikipedia/de/thumb/d/dd/MySQL_logo.svg/1200px-MySQL_logo.svg.png" TargetMode="Externa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9/91/Octicons-mark-github.svg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slide" Target="slide6.xml"/><Relationship Id="rId7" Type="http://schemas.openxmlformats.org/officeDocument/2006/relationships/image" Target="../media/image13.png"/><Relationship Id="rId12" Type="http://schemas.openxmlformats.org/officeDocument/2006/relationships/hyperlink" Target="https://upload.wikimedia.org/wikipedia/commons/thumb/c/c3/Python-logo-notext.svg/1869px-Python-logo-notext.svg.png" TargetMode="External"/><Relationship Id="rId17" Type="http://schemas.openxmlformats.org/officeDocument/2006/relationships/slide" Target="slide7.xml"/><Relationship Id="rId2" Type="http://schemas.openxmlformats.org/officeDocument/2006/relationships/image" Target="../media/image1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5" Type="http://schemas.openxmlformats.org/officeDocument/2006/relationships/image" Target="../media/image13.png"/><Relationship Id="rId15" Type="http://schemas.openxmlformats.org/officeDocument/2006/relationships/image" Target="../media/image14.png"/><Relationship Id="rId10" Type="http://schemas.openxmlformats.org/officeDocument/2006/relationships/hyperlink" Target="https://upload.wikimedia.org/wikipedia/commons/thumb/e/ed/Pandas_logo.svg/2560px-Pandas_logo.svg.png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www.svgrepo.com/show/306098/githubactions.svg" TargetMode="External"/><Relationship Id="rId1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e/ed/Pandas_logo.svg/2560px-Pandas_logo.svg.png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svgrepo.com/show/306098/githubactions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pload.wikimedia.org/wikipedia/commons/9/91/Octicons-mark-github.svg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upload.wikimedia.org/wikipedia/commons/thumb/c/c3/Python-logo-notext.svg/1869px-Python-logo-notext.svg.png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upload.wikimedia.org/wikipedia/commons/thumb/2/20/Bash_Logo_black_and_white_icon_only.svg/672px-Bash_Logo_black_and_white_icon_only.svg.p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02FB152-CD33-E3E1-9FB1-B8C607C9CC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9502" y="1749710"/>
            <a:ext cx="9972996" cy="1022747"/>
          </a:xfrm>
        </p:spPr>
        <p:txBody>
          <a:bodyPr/>
          <a:lstStyle/>
          <a:p>
            <a:pPr algn="ctr"/>
            <a:r>
              <a:rPr lang="de-DE" sz="3600" dirty="0"/>
              <a:t>Performance - Optimierung </a:t>
            </a:r>
          </a:p>
          <a:p>
            <a:pPr algn="ctr"/>
            <a:r>
              <a:rPr lang="de-DE" sz="3600" dirty="0"/>
              <a:t>von Datenbanken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B71EA1-752D-D4F3-1D2D-79FFBDC13D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9502" y="3173280"/>
            <a:ext cx="9972995" cy="693837"/>
          </a:xfrm>
        </p:spPr>
        <p:txBody>
          <a:bodyPr/>
          <a:lstStyle/>
          <a:p>
            <a:pPr algn="ctr"/>
            <a:r>
              <a:rPr lang="de-DE" sz="2000" dirty="0"/>
              <a:t>Daniel Freire Mendes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91B98B-6268-F957-E76E-E6BB3D299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717" y="4917876"/>
            <a:ext cx="9972995" cy="693837"/>
          </a:xfrm>
        </p:spPr>
        <p:txBody>
          <a:bodyPr/>
          <a:lstStyle/>
          <a:p>
            <a:r>
              <a:rPr lang="de-DE" dirty="0"/>
              <a:t>Erstprüferin: Prof. Dr. Stefan Sarstedt </a:t>
            </a:r>
          </a:p>
          <a:p>
            <a:r>
              <a:rPr lang="de-DE" dirty="0"/>
              <a:t>Zweitprüfer: Prof. Dr. Olaf Zukunft</a:t>
            </a:r>
          </a:p>
        </p:txBody>
      </p:sp>
    </p:spTree>
    <p:extLst>
      <p:ext uri="{BB962C8B-B14F-4D97-AF65-F5344CB8AC3E}">
        <p14:creationId xmlns:p14="http://schemas.microsoft.com/office/powerpoint/2010/main" val="297315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BDF8F3-D7AC-F49E-CE25-A4F247CE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DEB30E-977E-D716-CB15-AEFCD565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 der Benchmarks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DC7FE6-2507-A548-468E-FE381D5247B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10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CE98FD4-AB7E-59F5-7FE0-CA0CE131C260}"/>
              </a:ext>
            </a:extLst>
          </p:cNvPr>
          <p:cNvSpPr/>
          <p:nvPr/>
        </p:nvSpPr>
        <p:spPr>
          <a:xfrm>
            <a:off x="701955" y="171747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Durchgehen der einzelnen Skripte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692C53E-B0B3-CB13-31F4-E3BF80D8B739}"/>
              </a:ext>
            </a:extLst>
          </p:cNvPr>
          <p:cNvSpPr/>
          <p:nvPr/>
        </p:nvSpPr>
        <p:spPr>
          <a:xfrm>
            <a:off x="4059097" y="171747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Durchgehen der vers. DBMS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73F05F7-479C-E104-2398-3E742B2F805F}"/>
              </a:ext>
            </a:extLst>
          </p:cNvPr>
          <p:cNvSpPr/>
          <p:nvPr/>
        </p:nvSpPr>
        <p:spPr>
          <a:xfrm>
            <a:off x="7416239" y="171747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Variablen vorbereiten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AE3152D-13E4-2F8B-5AB0-5C4E0FAF0726}"/>
              </a:ext>
            </a:extLst>
          </p:cNvPr>
          <p:cNvSpPr/>
          <p:nvPr/>
        </p:nvSpPr>
        <p:spPr>
          <a:xfrm>
            <a:off x="8048677" y="3221772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Überprüfen, ob exportierte Variablen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DDA2303-E3FC-0CAF-C8FF-31280DBBC5ED}"/>
              </a:ext>
            </a:extLst>
          </p:cNvPr>
          <p:cNvSpPr/>
          <p:nvPr/>
        </p:nvSpPr>
        <p:spPr>
          <a:xfrm>
            <a:off x="9576979" y="4562975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process_script</a:t>
            </a:r>
            <a:r>
              <a:rPr lang="de-DE" dirty="0"/>
              <a:t>- </a:t>
            </a:r>
            <a:r>
              <a:rPr lang="de-DE" dirty="0" err="1"/>
              <a:t>methode</a:t>
            </a:r>
            <a:r>
              <a:rPr lang="de-DE" dirty="0"/>
              <a:t> aufrufen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2FB946F-9A39-6633-B071-84A0577F9652}"/>
              </a:ext>
            </a:extLst>
          </p:cNvPr>
          <p:cNvSpPr/>
          <p:nvPr/>
        </p:nvSpPr>
        <p:spPr>
          <a:xfrm>
            <a:off x="4831576" y="370145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Alle möglichen Kombinationen bilden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BF5191-B0EE-7268-1DBD-E0695398B0BD}"/>
              </a:ext>
            </a:extLst>
          </p:cNvPr>
          <p:cNvCxnSpPr>
            <a:cxnSpLocks/>
          </p:cNvCxnSpPr>
          <p:nvPr/>
        </p:nvCxnSpPr>
        <p:spPr>
          <a:xfrm>
            <a:off x="3118981" y="2197166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964D178-1BCD-3499-BCE5-4E72406C4B0D}"/>
              </a:ext>
            </a:extLst>
          </p:cNvPr>
          <p:cNvCxnSpPr>
            <a:cxnSpLocks/>
          </p:cNvCxnSpPr>
          <p:nvPr/>
        </p:nvCxnSpPr>
        <p:spPr>
          <a:xfrm>
            <a:off x="6496833" y="2218186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C852A-B3A6-A7C3-3987-A866DFB84C0F}"/>
              </a:ext>
            </a:extLst>
          </p:cNvPr>
          <p:cNvCxnSpPr>
            <a:cxnSpLocks/>
          </p:cNvCxnSpPr>
          <p:nvPr/>
        </p:nvCxnSpPr>
        <p:spPr>
          <a:xfrm>
            <a:off x="9104623" y="2751138"/>
            <a:ext cx="615863" cy="40628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9F0A1BE-060E-D56A-FD91-3984C7DD3FE1}"/>
              </a:ext>
            </a:extLst>
          </p:cNvPr>
          <p:cNvCxnSpPr>
            <a:cxnSpLocks/>
          </p:cNvCxnSpPr>
          <p:nvPr/>
        </p:nvCxnSpPr>
        <p:spPr>
          <a:xfrm flipH="1">
            <a:off x="7244883" y="3701459"/>
            <a:ext cx="671566" cy="36950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3005310-E10E-B67E-9305-4264DBE7305F}"/>
              </a:ext>
            </a:extLst>
          </p:cNvPr>
          <p:cNvCxnSpPr>
            <a:cxnSpLocks/>
          </p:cNvCxnSpPr>
          <p:nvPr/>
        </p:nvCxnSpPr>
        <p:spPr>
          <a:xfrm>
            <a:off x="7097956" y="4759890"/>
            <a:ext cx="2371721" cy="527561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60EF6FF-5CBC-FB86-20B1-D2014576616E}"/>
              </a:ext>
            </a:extLst>
          </p:cNvPr>
          <p:cNvCxnSpPr>
            <a:cxnSpLocks/>
          </p:cNvCxnSpPr>
          <p:nvPr/>
        </p:nvCxnSpPr>
        <p:spPr>
          <a:xfrm>
            <a:off x="10447285" y="4061600"/>
            <a:ext cx="615863" cy="40628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65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DB31BB0-A2B7-F9DC-0FD8-345710AB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anwendungsbeispiel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416D70-3639-DD10-5318-42D1E664E9B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11</a:t>
            </a:fld>
            <a:endParaRPr lang="de-DE" alt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A3DEE7B-57B4-76DC-29B1-55CB908BF59B}"/>
              </a:ext>
            </a:extLst>
          </p:cNvPr>
          <p:cNvSpPr/>
          <p:nvPr/>
        </p:nvSpPr>
        <p:spPr>
          <a:xfrm>
            <a:off x="2302041" y="4528444"/>
            <a:ext cx="7575210" cy="136417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Zunächst werden die Tabelle </a:t>
            </a:r>
            <a:r>
              <a:rPr lang="de-DE" b="1" dirty="0"/>
              <a:t>KUNDEN</a:t>
            </a:r>
            <a:r>
              <a:rPr lang="de-DE" dirty="0"/>
              <a:t> und </a:t>
            </a:r>
            <a:r>
              <a:rPr lang="de-DE" b="1" dirty="0"/>
              <a:t>BESTELLUNG </a:t>
            </a:r>
            <a:r>
              <a:rPr lang="de-DE" dirty="0"/>
              <a:t>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Tabellen werden mit Beispieldaten befüllt und danach abgefragt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Verglichen werden unterschiedliche Typen und Längen des Primär-schlüssels der Kundentabelle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395A122-D950-A422-7533-217798C9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47" t="27350" r="16282" b="15688"/>
          <a:stretch/>
        </p:blipFill>
        <p:spPr>
          <a:xfrm>
            <a:off x="694395" y="1613245"/>
            <a:ext cx="4384884" cy="2437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1C222A2-19DF-062F-D5BF-AC075D24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3" t="28755" r="12980" b="20987"/>
          <a:stretch/>
        </p:blipFill>
        <p:spPr>
          <a:xfrm>
            <a:off x="5499141" y="1775744"/>
            <a:ext cx="5998464" cy="211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E1BD25D3-FA46-7D70-0EA8-EF1EAB0E8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802" y="1267325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482E116F-E47E-4944-9879-DAFC3469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98" y="1271612"/>
            <a:ext cx="4860000" cy="3120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Diagramm, Screenshot, Kreis enthält.&#10;&#10;Automatisch generierte Beschreibung">
            <a:extLst>
              <a:ext uri="{FF2B5EF4-FFF2-40B4-BE49-F238E27FC236}">
                <a16:creationId xmlns:a16="http://schemas.microsoft.com/office/drawing/2014/main" id="{F3374F70-33CC-9136-1422-88B015D9B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468" y="1282616"/>
            <a:ext cx="3973065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C272C3BB-CDB6-2FD3-1C4C-7F08F0060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198" y="1282616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92DD867E-8677-85F8-3856-AA0711076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802" y="1267325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04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D0845E-2F8B-A81A-C806-387EB439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7FEA2-5155-3E50-5BE1-4C6417A628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12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435031F7-A297-A366-D917-32BFA913969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5D706D0-D7ED-0739-4533-3978182E0CE0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BAC39F4C-C389-FB12-42A3-0F5BBF8F3002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pic>
        <p:nvPicPr>
          <p:cNvPr id="5" name="Grafik 4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553DE681-1880-A83F-1D19-C053AE72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80" y="3165200"/>
            <a:ext cx="448488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0F552FCB-5BAF-41DA-97D3-F2941AC3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36" y="3165200"/>
            <a:ext cx="452885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BBBC82A8-B7A7-676E-B408-3D7458B8BFA8}"/>
              </a:ext>
            </a:extLst>
          </p:cNvPr>
          <p:cNvSpPr/>
          <p:nvPr/>
        </p:nvSpPr>
        <p:spPr>
          <a:xfrm>
            <a:off x="974559" y="1622738"/>
            <a:ext cx="10281576" cy="121408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Einmal alle Spalten als </a:t>
            </a:r>
            <a:r>
              <a:rPr lang="de-DE" b="1" dirty="0"/>
              <a:t>NOT NULL </a:t>
            </a:r>
            <a:r>
              <a:rPr lang="de-DE" dirty="0"/>
              <a:t>deklariert und einmal die Default-Einstellung genutzt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Leichte Performancevorteile sowohl beim Einfügen als auch beim 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Entscheidung vor allem aus Gründen der Datenintegrität und -konsistenz treffen</a:t>
            </a:r>
          </a:p>
        </p:txBody>
      </p:sp>
    </p:spTree>
    <p:extLst>
      <p:ext uri="{BB962C8B-B14F-4D97-AF65-F5344CB8AC3E}">
        <p14:creationId xmlns:p14="http://schemas.microsoft.com/office/powerpoint/2010/main" val="46553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9595-D47C-F5FD-2732-9A6973CC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AE4EEA9-7DF1-C2D2-8A23-5FD0DA7E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FAD06A-2D08-B8B8-5978-C89FFE8685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13</a:t>
            </a:fld>
            <a:endParaRPr lang="de-DE" altLang="de-DE" dirty="0"/>
          </a:p>
        </p:txBody>
      </p:sp>
      <p:pic>
        <p:nvPicPr>
          <p:cNvPr id="6" name="Grafik 5" descr="Ein Bild, das Reihe, Diagramm, Text enthält.&#10;&#10;Automatisch generierte Beschreibung">
            <a:extLst>
              <a:ext uri="{FF2B5EF4-FFF2-40B4-BE49-F238E27FC236}">
                <a16:creationId xmlns:a16="http://schemas.microsoft.com/office/drawing/2014/main" id="{5508D41E-1D91-03CD-EE40-2B91CB64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92" y="1478899"/>
            <a:ext cx="6307526" cy="405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9AB9F68B-509D-2FBF-741F-E1D26856FA9D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1E501E8-34F8-0729-2D08-75331E9581A5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A706535D-4B24-D02C-05E6-17527FA607ED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83A65F55-55B8-418C-E66E-319B759E8451}"/>
              </a:ext>
            </a:extLst>
          </p:cNvPr>
          <p:cNvSpPr/>
          <p:nvPr/>
        </p:nvSpPr>
        <p:spPr>
          <a:xfrm>
            <a:off x="313982" y="2005579"/>
            <a:ext cx="4973124" cy="29970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kleiner der Speicherplatz, desto kleiner der mögliche Wertebereich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Speicherplatz (in Bits), desto langsamer ist der Datentyp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Unterschiede hier aber nicht stark aussagegebend</a:t>
            </a:r>
          </a:p>
          <a:p>
            <a:r>
              <a:rPr lang="de-DE" dirty="0"/>
              <a:t>=&gt; Den kleinstmöglichen Typen auswählen</a:t>
            </a:r>
          </a:p>
        </p:txBody>
      </p:sp>
    </p:spTree>
    <p:extLst>
      <p:ext uri="{BB962C8B-B14F-4D97-AF65-F5344CB8AC3E}">
        <p14:creationId xmlns:p14="http://schemas.microsoft.com/office/powerpoint/2010/main" val="89522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A8517-0F6B-A4BD-3321-93B04875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E4A9D4A-1D15-093E-87A9-406C547B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302" y="1717721"/>
            <a:ext cx="5400000" cy="3467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0AD035FA-0E6B-A6EA-83A2-7D54A2DF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02" y="1728841"/>
            <a:ext cx="5400000" cy="3507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4D4D68C-53F8-5678-C8BF-5DDF0A25F233}"/>
              </a:ext>
            </a:extLst>
          </p:cNvPr>
          <p:cNvSpPr/>
          <p:nvPr/>
        </p:nvSpPr>
        <p:spPr>
          <a:xfrm>
            <a:off x="403952" y="3429000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Bei Schreibbefehlen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Char schneller als </a:t>
            </a:r>
            <a:r>
              <a:rPr lang="de-DE" dirty="0" err="1"/>
              <a:t>Varchar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befüllt ist, desto langsamer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AB6606-1442-1F88-EF0A-18A7AB70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163D25-3EF8-85DD-BD5B-4B2AD75805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14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FEF7477B-5F98-C4BD-65C4-80149141E885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CDEBF3E6-EAF6-2F8F-6174-41A3D851344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E5397FA0-FE5E-D562-BCD6-0037D2F70AC0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11CDCD3-BEB5-85F9-079E-A37463756840}"/>
              </a:ext>
            </a:extLst>
          </p:cNvPr>
          <p:cNvSpPr/>
          <p:nvPr/>
        </p:nvSpPr>
        <p:spPr>
          <a:xfrm>
            <a:off x="410245" y="1728841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Bei Lesebefehle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Varchar</a:t>
            </a:r>
            <a:r>
              <a:rPr lang="de-DE" dirty="0"/>
              <a:t> schneller als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Länger desto langsamer</a:t>
            </a:r>
          </a:p>
        </p:txBody>
      </p:sp>
    </p:spTree>
    <p:extLst>
      <p:ext uri="{BB962C8B-B14F-4D97-AF65-F5344CB8AC3E}">
        <p14:creationId xmlns:p14="http://schemas.microsoft.com/office/powerpoint/2010/main" val="32346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B30E0E5-A5E2-5A75-FCEB-84872C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08C0F3-515F-8831-D2A3-33E8FB2D63E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15</a:t>
            </a:fld>
            <a:endParaRPr lang="de-DE" alt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8ADDD26-AECF-5BC0-2AF5-EEAE02586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070080"/>
              </p:ext>
            </p:extLst>
          </p:nvPr>
        </p:nvGraphicFramePr>
        <p:xfrm>
          <a:off x="410244" y="4110518"/>
          <a:ext cx="5420400" cy="1569557"/>
        </p:xfrm>
        <a:graphic>
          <a:graphicData uri="http://schemas.openxmlformats.org/drawingml/2006/table">
            <a:tbl>
              <a:tblPr/>
              <a:tblGrid>
                <a:gridCol w="2825422">
                  <a:extLst>
                    <a:ext uri="{9D8B030D-6E8A-4147-A177-3AD203B41FA5}">
                      <a16:colId xmlns:a16="http://schemas.microsoft.com/office/drawing/2014/main" val="195882492"/>
                    </a:ext>
                  </a:extLst>
                </a:gridCol>
                <a:gridCol w="1328613">
                  <a:extLst>
                    <a:ext uri="{9D8B030D-6E8A-4147-A177-3AD203B41FA5}">
                      <a16:colId xmlns:a16="http://schemas.microsoft.com/office/drawing/2014/main" val="2355035571"/>
                    </a:ext>
                  </a:extLst>
                </a:gridCol>
                <a:gridCol w="660385">
                  <a:extLst>
                    <a:ext uri="{9D8B030D-6E8A-4147-A177-3AD203B41FA5}">
                      <a16:colId xmlns:a16="http://schemas.microsoft.com/office/drawing/2014/main" val="2288639154"/>
                    </a:ext>
                  </a:extLst>
                </a:gridCol>
                <a:gridCol w="605980">
                  <a:extLst>
                    <a:ext uri="{9D8B030D-6E8A-4147-A177-3AD203B41FA5}">
                      <a16:colId xmlns:a16="http://schemas.microsoft.com/office/drawing/2014/main" val="1748209544"/>
                    </a:ext>
                  </a:extLst>
                </a:gridCol>
              </a:tblGrid>
              <a:tr h="176483">
                <a:tc>
                  <a:txBody>
                    <a:bodyPr/>
                    <a:lstStyle/>
                    <a:p>
                      <a:r>
                        <a:rPr lang="de-DE" sz="8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LogFile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Zeilenanzahl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Faktor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Index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411924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full_match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7.31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376186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combined_match_with_range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6.75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534059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range_with_like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5.80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904555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exact_with_prefix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51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5.03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148862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skip_columns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146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3.77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903785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leftmost_prefix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255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3.13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512205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column_prefix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517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1.88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01317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8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range_values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1340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nein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984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8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not_leftmost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2371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1.02</a:t>
                      </a:r>
                      <a:endParaRPr lang="de-DE" sz="8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nein</a:t>
                      </a:r>
                      <a:endParaRPr lang="de-DE" sz="8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385267"/>
                  </a:ext>
                </a:extLst>
              </a:tr>
            </a:tbl>
          </a:graphicData>
        </a:graphic>
      </p:graphicFrame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F91697DA-4680-C00E-6A7F-351B82B1D8CC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8" name="Eingebuchteter Richtungspfeil 7">
            <a:extLst>
              <a:ext uri="{FF2B5EF4-FFF2-40B4-BE49-F238E27FC236}">
                <a16:creationId xmlns:a16="http://schemas.microsoft.com/office/drawing/2014/main" id="{0D25026B-8373-FD9D-0A00-464AFC38F6F8}"/>
              </a:ext>
            </a:extLst>
          </p:cNvPr>
          <p:cNvSpPr/>
          <p:nvPr/>
        </p:nvSpPr>
        <p:spPr>
          <a:xfrm>
            <a:off x="8561779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B-</a:t>
            </a:r>
            <a:r>
              <a:rPr lang="de-DE" sz="1400" dirty="0" err="1">
                <a:solidFill>
                  <a:schemeClr val="bg1"/>
                </a:solidFill>
              </a:rPr>
              <a:t>Tree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9F13CCC8-B575-B6E2-97B5-DC59ED29C7CE}"/>
              </a:ext>
            </a:extLst>
          </p:cNvPr>
          <p:cNvSpPr/>
          <p:nvPr/>
        </p:nvSpPr>
        <p:spPr>
          <a:xfrm>
            <a:off x="410244" y="1434375"/>
            <a:ext cx="5420401" cy="2416407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900"/>
              </a:spcAft>
            </a:pPr>
            <a:r>
              <a:rPr lang="de-DE" b="1" u="sng" dirty="0"/>
              <a:t>1. Vergleich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Abfragen mit Index schneller als ohne Index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Bei sehr geringer Zeilenanzahl ohne effizienter</a:t>
            </a:r>
          </a:p>
          <a:p>
            <a:pPr algn="ctr">
              <a:spcBef>
                <a:spcPts val="600"/>
              </a:spcBef>
              <a:spcAft>
                <a:spcPts val="900"/>
              </a:spcAft>
            </a:pPr>
            <a:r>
              <a:rPr lang="de-DE" b="1" u="sng" dirty="0"/>
              <a:t>2. Vergleich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Je mehr abgefragte Zeilen desto langsamer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Index am performanter bei weniger Zeilen</a:t>
            </a:r>
          </a:p>
        </p:txBody>
      </p:sp>
      <p:pic>
        <p:nvPicPr>
          <p:cNvPr id="19" name="Grafik 18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5CE4BDDB-497A-CAB5-AAB1-681DB379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69" y="1442720"/>
            <a:ext cx="5326260" cy="2196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Grafik 22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1417DD24-1522-D774-395F-CBB59856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769" y="3753747"/>
            <a:ext cx="5326260" cy="2212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2858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4896F-3B10-1B84-3BF5-9F755C85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5F270CB-ADFC-1F97-94F4-341D0F2D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D1EF64-5E78-F815-2123-F9E62EBA24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16</a:t>
            </a:fld>
            <a:endParaRPr lang="de-DE" altLang="de-DE" dirty="0"/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8345D8A4-B23E-13E8-4DF1-F843F9A95DFA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8" name="Eingebuchteter Richtungspfeil 7">
            <a:extLst>
              <a:ext uri="{FF2B5EF4-FFF2-40B4-BE49-F238E27FC236}">
                <a16:creationId xmlns:a16="http://schemas.microsoft.com/office/drawing/2014/main" id="{414D78A4-190F-CAD8-9F52-2883FEE7E8FE}"/>
              </a:ext>
            </a:extLst>
          </p:cNvPr>
          <p:cNvSpPr/>
          <p:nvPr/>
        </p:nvSpPr>
        <p:spPr>
          <a:xfrm>
            <a:off x="8561779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B-</a:t>
            </a:r>
            <a:r>
              <a:rPr lang="de-DE" sz="1400" dirty="0" err="1">
                <a:solidFill>
                  <a:schemeClr val="bg1"/>
                </a:solidFill>
              </a:rPr>
              <a:t>Tree</a:t>
            </a:r>
            <a:endParaRPr lang="de-DE" sz="1400" dirty="0">
              <a:solidFill>
                <a:schemeClr val="bg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A2B544E-71A5-2A0F-41C4-82B4E58B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49" t="18858" r="6549" b="41027"/>
          <a:stretch/>
        </p:blipFill>
        <p:spPr>
          <a:xfrm>
            <a:off x="2631153" y="2230507"/>
            <a:ext cx="8098376" cy="1944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8921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D1D7-72A5-DD8D-ED97-0A03B83F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51186AE-8E4D-2E35-E099-E2678A83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2BC06-42B4-B66D-6C46-9DAECCBE92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17</a:t>
            </a:fld>
            <a:endParaRPr lang="de-DE" altLang="de-DE" dirty="0"/>
          </a:p>
        </p:txBody>
      </p:sp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D7897DE-CEEC-78BC-B82E-1CAB009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97" y="1515491"/>
            <a:ext cx="6018059" cy="3827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C5E32A77-AB4E-92D4-6B95-0139A7D84B29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8" name="Eingebuchteter Richtungspfeil 7">
            <a:extLst>
              <a:ext uri="{FF2B5EF4-FFF2-40B4-BE49-F238E27FC236}">
                <a16:creationId xmlns:a16="http://schemas.microsoft.com/office/drawing/2014/main" id="{6015DB3C-4948-FCEA-C3D9-1B0963CAB732}"/>
              </a:ext>
            </a:extLst>
          </p:cNvPr>
          <p:cNvSpPr/>
          <p:nvPr/>
        </p:nvSpPr>
        <p:spPr>
          <a:xfrm>
            <a:off x="8561779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B-</a:t>
            </a:r>
            <a:r>
              <a:rPr lang="de-DE" sz="1400" dirty="0" err="1">
                <a:solidFill>
                  <a:schemeClr val="bg1"/>
                </a:solidFill>
              </a:rPr>
              <a:t>Tree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0F53078-DFCE-E3A7-7A95-A2D10E802352}"/>
              </a:ext>
            </a:extLst>
          </p:cNvPr>
          <p:cNvSpPr/>
          <p:nvPr/>
        </p:nvSpPr>
        <p:spPr>
          <a:xfrm>
            <a:off x="324183" y="1884833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Vergleich von B-</a:t>
            </a:r>
            <a:r>
              <a:rPr lang="de-DE" b="1" u="sng" dirty="0" err="1"/>
              <a:t>Tree</a:t>
            </a:r>
            <a:r>
              <a:rPr lang="de-DE" b="1" u="sng" dirty="0"/>
              <a:t>- und Hash-Index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Wenn Index verwendet, ist Hash besser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Allerdings hat B-</a:t>
            </a:r>
            <a:r>
              <a:rPr lang="de-DE" dirty="0" err="1"/>
              <a:t>Tree</a:t>
            </a:r>
            <a:r>
              <a:rPr lang="de-DE" dirty="0"/>
              <a:t> mehr Anwendungsfälle, bspw. Bereichsabfragen- oder Sortierungen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Hingegen Hash-Index funktioniert nur bei exaktem Schlüsselabgleich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Bei allen anderen ist Hash deutlich lang-</a:t>
            </a:r>
            <a:r>
              <a:rPr lang="de-DE" dirty="0" err="1"/>
              <a:t>samer</a:t>
            </a:r>
            <a:r>
              <a:rPr lang="de-DE" dirty="0"/>
              <a:t>, wenn B-</a:t>
            </a:r>
            <a:r>
              <a:rPr lang="de-DE" dirty="0" err="1"/>
              <a:t>Tree</a:t>
            </a:r>
            <a:r>
              <a:rPr lang="de-DE" dirty="0"/>
              <a:t> den Index benutzt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12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A1DF95-266D-A6A8-7861-399E72EBD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49BC5B-4BF2-78B2-6FE1-6691CF71FE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18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AFE40108-119C-FA9C-B6C5-845C0FD21BA7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905F6C20-5FFC-908C-6A46-8EDB558578DA}"/>
              </a:ext>
            </a:extLst>
          </p:cNvPr>
          <p:cNvSpPr/>
          <p:nvPr/>
        </p:nvSpPr>
        <p:spPr>
          <a:xfrm>
            <a:off x="8561779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pic>
        <p:nvPicPr>
          <p:cNvPr id="19" name="Grafik 18" descr="Ein Bild, das Reihe, Diagramm, Quittung, Text enthält.&#10;&#10;Automatisch generierte Beschreibung">
            <a:extLst>
              <a:ext uri="{FF2B5EF4-FFF2-40B4-BE49-F238E27FC236}">
                <a16:creationId xmlns:a16="http://schemas.microsoft.com/office/drawing/2014/main" id="{20B8932F-7D8A-8F5A-18DE-BC7F8BF5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633" y="1177925"/>
            <a:ext cx="5400000" cy="2226862"/>
          </a:xfrm>
          <a:prstGeom prst="rect">
            <a:avLst/>
          </a:prstGeom>
        </p:spPr>
      </p:pic>
      <p:pic>
        <p:nvPicPr>
          <p:cNvPr id="21" name="Grafik 20" descr="Ein Bild, das Reihe, Diagramm, Steigung enthält.&#10;&#10;Automatisch generierte Beschreibung">
            <a:extLst>
              <a:ext uri="{FF2B5EF4-FFF2-40B4-BE49-F238E27FC236}">
                <a16:creationId xmlns:a16="http://schemas.microsoft.com/office/drawing/2014/main" id="{CB972892-B112-6217-18D3-33FBFB7C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33" y="3453213"/>
            <a:ext cx="5400000" cy="2243340"/>
          </a:xfrm>
          <a:prstGeom prst="rect">
            <a:avLst/>
          </a:prstGeom>
        </p:spPr>
      </p:pic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E36EDAA7-F791-191D-61A4-2CC4FD41CE11}"/>
              </a:ext>
            </a:extLst>
          </p:cNvPr>
          <p:cNvSpPr/>
          <p:nvPr/>
        </p:nvSpPr>
        <p:spPr>
          <a:xfrm>
            <a:off x="410245" y="1728841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 err="1"/>
              <a:t>Readperformance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und ohne View etwa gleich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gespeicherten Werten in einer Tabelle etwa 4-mal performanter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8F7026F-76FE-C770-4A57-A15C2A8C771E}"/>
              </a:ext>
            </a:extLst>
          </p:cNvPr>
          <p:cNvSpPr/>
          <p:nvPr/>
        </p:nvSpPr>
        <p:spPr>
          <a:xfrm>
            <a:off x="403952" y="3429000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 err="1"/>
              <a:t>Writeperformance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Virtuelle Sicht nimmt sich nicht viel mit keiner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Triggern etwa 10-15% langsamer</a:t>
            </a:r>
          </a:p>
        </p:txBody>
      </p:sp>
    </p:spTree>
    <p:extLst>
      <p:ext uri="{BB962C8B-B14F-4D97-AF65-F5344CB8AC3E}">
        <p14:creationId xmlns:p14="http://schemas.microsoft.com/office/powerpoint/2010/main" val="258255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ECA4-13ED-DC6D-0A4B-266B340C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iagramm, Reihe enthält.&#10;&#10;Automatisch generierte Beschreibung">
            <a:extLst>
              <a:ext uri="{FF2B5EF4-FFF2-40B4-BE49-F238E27FC236}">
                <a16:creationId xmlns:a16="http://schemas.microsoft.com/office/drawing/2014/main" id="{6371E706-47DF-D0BE-B367-3953EAE2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728000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FC0BF7D-EFE4-5E08-9C4F-223E1BE8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00" y="1728000"/>
            <a:ext cx="5400000" cy="3433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273A8343-86AA-87C4-11AA-6E644B0D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75C9B0-F2BF-CD4A-106E-A67726F8EB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19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C12F0A0D-CADF-0067-F700-ECF775920A46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C95FF5E8-7E6F-1650-CAA8-8919CBE14262}"/>
              </a:ext>
            </a:extLst>
          </p:cNvPr>
          <p:cNvSpPr/>
          <p:nvPr/>
        </p:nvSpPr>
        <p:spPr>
          <a:xfrm>
            <a:off x="8561779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E4CEA53-A63A-7BF8-43E3-19A51F818F10}"/>
              </a:ext>
            </a:extLst>
          </p:cNvPr>
          <p:cNvSpPr/>
          <p:nvPr/>
        </p:nvSpPr>
        <p:spPr>
          <a:xfrm>
            <a:off x="410245" y="1728841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 err="1"/>
              <a:t>Readperformance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und ohne View etwa gleich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gespeicherten Werten in einer Tabelle etwa 4-mal performanter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1B4B0BE-CE1E-F229-B9F1-D026FD42B71C}"/>
              </a:ext>
            </a:extLst>
          </p:cNvPr>
          <p:cNvSpPr/>
          <p:nvPr/>
        </p:nvSpPr>
        <p:spPr>
          <a:xfrm>
            <a:off x="403952" y="3429000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 err="1"/>
              <a:t>Writeperformance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Virtuelle Sicht nimmt sich nicht viel mit keiner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Triggern etwa 10-15% langsamer</a:t>
            </a:r>
          </a:p>
        </p:txBody>
      </p:sp>
    </p:spTree>
    <p:extLst>
      <p:ext uri="{BB962C8B-B14F-4D97-AF65-F5344CB8AC3E}">
        <p14:creationId xmlns:p14="http://schemas.microsoft.com/office/powerpoint/2010/main" val="366200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CCA3C835-B238-4CBC-7564-61D95BFC1091}"/>
              </a:ext>
            </a:extLst>
          </p:cNvPr>
          <p:cNvSpPr/>
          <p:nvPr/>
        </p:nvSpPr>
        <p:spPr>
          <a:xfrm>
            <a:off x="2169401" y="1347286"/>
            <a:ext cx="3600000" cy="2160000"/>
          </a:xfrm>
          <a:prstGeom prst="roundRect">
            <a:avLst>
              <a:gd name="adj" fmla="val 29733"/>
            </a:avLst>
          </a:prstGeom>
          <a:gradFill>
            <a:gsLst>
              <a:gs pos="100000">
                <a:srgbClr val="0070C0"/>
              </a:gs>
              <a:gs pos="0">
                <a:schemeClr val="accent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Benchmark-Tool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A01AE93A-4D75-ADF5-0B1A-5D0785248C1E}"/>
              </a:ext>
            </a:extLst>
          </p:cNvPr>
          <p:cNvSpPr/>
          <p:nvPr/>
        </p:nvSpPr>
        <p:spPr>
          <a:xfrm>
            <a:off x="6402979" y="1342045"/>
            <a:ext cx="3600000" cy="2160000"/>
          </a:xfrm>
          <a:prstGeom prst="roundRect">
            <a:avLst>
              <a:gd name="adj" fmla="val 29733"/>
            </a:avLst>
          </a:prstGeom>
          <a:gradFill>
            <a:gsLst>
              <a:gs pos="100000">
                <a:srgbClr val="0070C0"/>
              </a:gs>
              <a:gs pos="0">
                <a:schemeClr val="accent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Skriptsprachen</a:t>
            </a: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E69892F0-2147-B27C-E80C-097C6B797610}"/>
              </a:ext>
            </a:extLst>
          </p:cNvPr>
          <p:cNvSpPr/>
          <p:nvPr/>
        </p:nvSpPr>
        <p:spPr>
          <a:xfrm>
            <a:off x="2164319" y="3684142"/>
            <a:ext cx="3600000" cy="2160000"/>
          </a:xfrm>
          <a:prstGeom prst="roundRect">
            <a:avLst>
              <a:gd name="adj" fmla="val 29733"/>
            </a:avLst>
          </a:prstGeom>
          <a:gradFill>
            <a:gsLst>
              <a:gs pos="100000">
                <a:srgbClr val="0070C0"/>
              </a:gs>
              <a:gs pos="0">
                <a:schemeClr val="accent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Grapherstellung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CF92BEC2-FC38-7E41-C4DB-450C6DC43775}"/>
              </a:ext>
            </a:extLst>
          </p:cNvPr>
          <p:cNvSpPr/>
          <p:nvPr/>
        </p:nvSpPr>
        <p:spPr>
          <a:xfrm>
            <a:off x="6402979" y="3666888"/>
            <a:ext cx="3600000" cy="2160000"/>
          </a:xfrm>
          <a:prstGeom prst="roundRect">
            <a:avLst>
              <a:gd name="adj" fmla="val 29733"/>
            </a:avLst>
          </a:prstGeom>
          <a:gradFill>
            <a:gsLst>
              <a:gs pos="100000">
                <a:srgbClr val="0070C0"/>
              </a:gs>
              <a:gs pos="0">
                <a:schemeClr val="accent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CI/CD - Plattform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904C8C-955D-FF6C-3612-B4C918219E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2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5CFB6A-7FBC-3271-1767-3A87C2D2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07441F-3AD8-55E5-75EE-3D68F87A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7353" y="4369583"/>
            <a:ext cx="1152000" cy="115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176EC3B-A768-69B4-FF23-83E4DCCA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66" y="4411106"/>
            <a:ext cx="1152000" cy="1152000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938AA34-1D84-3789-B73D-5BD5A596CE76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5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6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7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4740BDE9-547B-D952-6A42-10C264E7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47" y="4273328"/>
            <a:ext cx="2259211" cy="9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16F064B-240B-4CB3-84D3-C640A1214E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8551" y="5012058"/>
            <a:ext cx="2534718" cy="608332"/>
          </a:xfrm>
          <a:prstGeom prst="rect">
            <a:avLst/>
          </a:prstGeom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5F23D807-3E34-6E9B-D39E-BAA36BAB8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1"/>
          <a:stretch/>
        </p:blipFill>
        <p:spPr bwMode="auto">
          <a:xfrm>
            <a:off x="7064550" y="2180796"/>
            <a:ext cx="1138429" cy="10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899FA169-CB2B-5DF6-3AF7-22F9D794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86" y="2047911"/>
            <a:ext cx="1058591" cy="121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D018ECD6-B1CB-C5DB-AB8C-3A87E241FDDF}"/>
              </a:ext>
            </a:extLst>
          </p:cNvPr>
          <p:cNvSpPr txBox="1"/>
          <p:nvPr/>
        </p:nvSpPr>
        <p:spPr>
          <a:xfrm>
            <a:off x="2613050" y="2180796"/>
            <a:ext cx="2619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200" b="1" dirty="0" err="1">
                <a:latin typeface="Aptos ExtraBold" panose="020B0004020202020204" pitchFamily="34" charset="0"/>
                <a:ea typeface="Apple Color Emoji" pitchFamily="2" charset="0"/>
              </a:rPr>
              <a:t>sysbench</a:t>
            </a:r>
            <a:endParaRPr lang="de-DE" sz="4200" b="1" dirty="0">
              <a:latin typeface="Aptos ExtraBold" panose="020B0004020202020204" pitchFamily="34" charset="0"/>
              <a:ea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78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4F601A-78B8-3F75-DF0F-99136F06B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8507AF3-3DE4-0E78-46C2-8C294903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852B89-3A2D-3268-7D34-4407E8A56E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20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0980CB6E-0240-7354-6E71-4656E208BF91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0E7438A3-E071-1F23-07DE-F769855D8D3E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pic>
        <p:nvPicPr>
          <p:cNvPr id="13" name="Grafik 12" descr="Ein Bild, das Reihe, Diagramm, Quittung, Text enthält.&#10;&#10;Automatisch generierte Beschreibung">
            <a:extLst>
              <a:ext uri="{FF2B5EF4-FFF2-40B4-BE49-F238E27FC236}">
                <a16:creationId xmlns:a16="http://schemas.microsoft.com/office/drawing/2014/main" id="{10B50DA7-6436-AC6A-7C2E-EEE90AA6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462" y="1177925"/>
            <a:ext cx="5400000" cy="2226862"/>
          </a:xfrm>
          <a:prstGeom prst="rect">
            <a:avLst/>
          </a:prstGeom>
        </p:spPr>
      </p:pic>
      <p:pic>
        <p:nvPicPr>
          <p:cNvPr id="14" name="Grafik 13" descr="Ein Bild, das Reihe, Diagramm, Text, Quittung enthält.&#10;&#10;Automatisch generierte Beschreibung">
            <a:extLst>
              <a:ext uri="{FF2B5EF4-FFF2-40B4-BE49-F238E27FC236}">
                <a16:creationId xmlns:a16="http://schemas.microsoft.com/office/drawing/2014/main" id="{282B04F9-9036-6E6D-BCEC-965B98736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62" y="3453214"/>
            <a:ext cx="5400000" cy="2226862"/>
          </a:xfrm>
          <a:prstGeom prst="rect">
            <a:avLst/>
          </a:prstGeom>
        </p:spPr>
      </p:pic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9D26B942-1490-4C17-9858-FEE0C5CFBF94}"/>
              </a:ext>
            </a:extLst>
          </p:cNvPr>
          <p:cNvSpPr/>
          <p:nvPr/>
        </p:nvSpPr>
        <p:spPr>
          <a:xfrm>
            <a:off x="410245" y="1728841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Lesegeschwindigkeit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 Sicht am besten in </a:t>
            </a:r>
            <a:r>
              <a:rPr lang="de-DE" dirty="0" err="1"/>
              <a:t>Postgres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Trigger-Implementierung in </a:t>
            </a:r>
            <a:r>
              <a:rPr lang="de-DE" dirty="0" err="1"/>
              <a:t>Postgres</a:t>
            </a:r>
            <a:r>
              <a:rPr lang="de-DE" dirty="0"/>
              <a:t> &gt;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Interessanter Anstieg nach ca. 25s in </a:t>
            </a:r>
            <a:r>
              <a:rPr lang="de-DE" dirty="0" err="1"/>
              <a:t>Postgres</a:t>
            </a:r>
            <a:endParaRPr lang="de-DE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BF3C659A-4B78-BCD1-ABDD-E331133911DE}"/>
              </a:ext>
            </a:extLst>
          </p:cNvPr>
          <p:cNvSpPr/>
          <p:nvPr/>
        </p:nvSpPr>
        <p:spPr>
          <a:xfrm>
            <a:off x="403952" y="3429000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Schreibgeschwindigkeit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an Aktualisierungen in der </a:t>
            </a:r>
            <a:r>
              <a:rPr lang="de-DE" dirty="0" err="1"/>
              <a:t>materiali-sierten</a:t>
            </a:r>
            <a:r>
              <a:rPr lang="de-DE" dirty="0"/>
              <a:t> Sicht sehr entscheidender Faktor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 in MySQL wieder schlechter</a:t>
            </a:r>
          </a:p>
        </p:txBody>
      </p:sp>
    </p:spTree>
    <p:extLst>
      <p:ext uri="{BB962C8B-B14F-4D97-AF65-F5344CB8AC3E}">
        <p14:creationId xmlns:p14="http://schemas.microsoft.com/office/powerpoint/2010/main" val="399376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180BC-91A5-0E70-2896-25435EA4F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BC84FCA-0447-255A-6FB2-BEC5A5F5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728000"/>
            <a:ext cx="5400000" cy="3433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FB651645-E492-F8A5-AD6C-FEDD08A05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00" y="1728000"/>
            <a:ext cx="5400000" cy="3433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AF5F1A7-6CCD-8D35-3CA4-57781D9C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21ACB8-DD9B-3413-C102-0E022FD359E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21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094D046C-BA0A-DEE2-35FA-0DD9BBCEEE88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4FA7F25A-5353-E0DB-6CE7-BE95CC804655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B6B89025-72F7-8B64-302B-F5670BCFB14A}"/>
              </a:ext>
            </a:extLst>
          </p:cNvPr>
          <p:cNvSpPr/>
          <p:nvPr/>
        </p:nvSpPr>
        <p:spPr>
          <a:xfrm>
            <a:off x="410245" y="1728841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Lesegeschwindigkeit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 Sicht am besten in </a:t>
            </a:r>
            <a:r>
              <a:rPr lang="de-DE" dirty="0" err="1"/>
              <a:t>Postgres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Trigger-Implementierung in </a:t>
            </a:r>
            <a:r>
              <a:rPr lang="de-DE" dirty="0" err="1"/>
              <a:t>Postgres</a:t>
            </a:r>
            <a:r>
              <a:rPr lang="de-DE" dirty="0"/>
              <a:t> &gt;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Interessanter Anstieg nach ca. 25s in </a:t>
            </a:r>
            <a:r>
              <a:rPr lang="de-DE" dirty="0" err="1"/>
              <a:t>Postgres</a:t>
            </a:r>
            <a:endParaRPr lang="de-DE" dirty="0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0598C0B4-EE30-4047-8D87-70938DABA352}"/>
              </a:ext>
            </a:extLst>
          </p:cNvPr>
          <p:cNvSpPr/>
          <p:nvPr/>
        </p:nvSpPr>
        <p:spPr>
          <a:xfrm>
            <a:off x="403952" y="3429000"/>
            <a:ext cx="5439453" cy="15691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Schreibgeschwindigkeit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an Aktualisierungen in der </a:t>
            </a:r>
            <a:r>
              <a:rPr lang="de-DE" dirty="0" err="1"/>
              <a:t>materiali-sierten</a:t>
            </a:r>
            <a:r>
              <a:rPr lang="de-DE" dirty="0"/>
              <a:t> Sicht sehr entscheidender Faktor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 in MySQL wieder schlechter</a:t>
            </a:r>
          </a:p>
        </p:txBody>
      </p:sp>
    </p:spTree>
    <p:extLst>
      <p:ext uri="{BB962C8B-B14F-4D97-AF65-F5344CB8AC3E}">
        <p14:creationId xmlns:p14="http://schemas.microsoft.com/office/powerpoint/2010/main" val="230147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AD34DB-A734-8675-D02C-58893DE0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1CBD0B-FD3E-2DB8-30AE-913CF1640E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22</a:t>
            </a:fld>
            <a:endParaRPr lang="de-DE" altLang="de-DE" dirty="0"/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EF859A0-0F28-9FAA-94B3-57350011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34" y="1448061"/>
            <a:ext cx="6169642" cy="3961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97BE1F-4E2D-3FD9-D546-A5728EA9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27" t="21276" r="15404" b="21579"/>
          <a:stretch/>
        </p:blipFill>
        <p:spPr>
          <a:xfrm>
            <a:off x="1476555" y="3399363"/>
            <a:ext cx="3253941" cy="2280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2B1A683F-8392-E41C-B6F1-85F9AD8483D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382CFF6D-CF78-13AE-4018-FCFF21A7A87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BD6D6AD2-1579-0E85-9DCB-7345DFF80D7B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CCBE6BE-270F-D8C9-E2A8-B848AB14FEAC}"/>
              </a:ext>
            </a:extLst>
          </p:cNvPr>
          <p:cNvSpPr/>
          <p:nvPr/>
        </p:nvSpPr>
        <p:spPr>
          <a:xfrm>
            <a:off x="608538" y="1785562"/>
            <a:ext cx="4648162" cy="125024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Partitionen bei der Erstellung der Tabelle mit angeben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unterschiedlicher Operatoren</a:t>
            </a:r>
          </a:p>
        </p:txBody>
      </p:sp>
    </p:spTree>
    <p:extLst>
      <p:ext uri="{BB962C8B-B14F-4D97-AF65-F5344CB8AC3E}">
        <p14:creationId xmlns:p14="http://schemas.microsoft.com/office/powerpoint/2010/main" val="186966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F3D0B-69D0-5054-04A3-010DA6C9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CE4F30FE-65E6-7318-CABF-53E3F0D800E4}"/>
              </a:ext>
            </a:extLst>
          </p:cNvPr>
          <p:cNvSpPr/>
          <p:nvPr/>
        </p:nvSpPr>
        <p:spPr>
          <a:xfrm>
            <a:off x="7235256" y="280225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pic>
        <p:nvPicPr>
          <p:cNvPr id="6" name="Inhaltsplatzhalter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10D3114-09DA-C985-EB22-15F87985D1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70793" y="1416690"/>
            <a:ext cx="4680000" cy="3005295"/>
          </a:xfr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F11B763-3E47-C310-CA7E-260DD795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77BB2B-F1F1-ABE5-644D-D30EF942C4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23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741DE9B5-7D88-8395-9535-1DE1A7F5F9C7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74A5275C-DBF0-DF07-0D83-21D2A07D53C7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pic>
        <p:nvPicPr>
          <p:cNvPr id="13" name="Grafik 12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4FF2117C-8A75-C30B-9E01-504588FE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07" y="1419739"/>
            <a:ext cx="4680000" cy="3005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14758DD-8AC0-2134-F6EE-F10413E505B1}"/>
              </a:ext>
            </a:extLst>
          </p:cNvPr>
          <p:cNvSpPr/>
          <p:nvPr/>
        </p:nvSpPr>
        <p:spPr>
          <a:xfrm>
            <a:off x="1070794" y="4513577"/>
            <a:ext cx="4680000" cy="125024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Partition für jedes Herkunftsland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1 Land: Mit Partition &gt; Ohne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Mehreren: IN &gt; OR &gt; UNION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C5BD5D3-35C1-A97F-9C41-8533D073D088}"/>
              </a:ext>
            </a:extLst>
          </p:cNvPr>
          <p:cNvSpPr/>
          <p:nvPr/>
        </p:nvSpPr>
        <p:spPr>
          <a:xfrm>
            <a:off x="6441207" y="4516625"/>
            <a:ext cx="4680000" cy="125024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Partitionierung schneller als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Partitionen existieren, desto schlechter wird die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98741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4997908-19CA-0D20-1906-0D0B42DB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replikation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98D03C-1B0F-EF68-B733-E9869B6293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24</a:t>
            </a:fld>
            <a:endParaRPr lang="de-DE" alt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79C834D-245E-15DB-B8BB-EC491551822A}"/>
              </a:ext>
            </a:extLst>
          </p:cNvPr>
          <p:cNvSpPr/>
          <p:nvPr/>
        </p:nvSpPr>
        <p:spPr>
          <a:xfrm>
            <a:off x="3568764" y="1797486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0FC3B59-A400-24A7-A837-02C46EB3EDCD}"/>
              </a:ext>
            </a:extLst>
          </p:cNvPr>
          <p:cNvSpPr/>
          <p:nvPr/>
        </p:nvSpPr>
        <p:spPr>
          <a:xfrm>
            <a:off x="6558911" y="1797486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C4CFF80-7918-576F-6672-B81D5EBF30DC}"/>
              </a:ext>
            </a:extLst>
          </p:cNvPr>
          <p:cNvSpPr/>
          <p:nvPr/>
        </p:nvSpPr>
        <p:spPr>
          <a:xfrm>
            <a:off x="9549058" y="1797486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3008F35-02E0-D698-B1D9-59F2014B060A}"/>
              </a:ext>
            </a:extLst>
          </p:cNvPr>
          <p:cNvCxnSpPr>
            <a:cxnSpLocks/>
          </p:cNvCxnSpPr>
          <p:nvPr/>
        </p:nvCxnSpPr>
        <p:spPr>
          <a:xfrm>
            <a:off x="2734782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44681BEF-4A55-4E06-B563-BB834B704ACE}"/>
              </a:ext>
            </a:extLst>
          </p:cNvPr>
          <p:cNvSpPr/>
          <p:nvPr/>
        </p:nvSpPr>
        <p:spPr>
          <a:xfrm>
            <a:off x="578617" y="1797486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AFED92F-AF7B-13AD-3FE3-2E59612BC850}"/>
              </a:ext>
            </a:extLst>
          </p:cNvPr>
          <p:cNvCxnSpPr>
            <a:cxnSpLocks/>
          </p:cNvCxnSpPr>
          <p:nvPr/>
        </p:nvCxnSpPr>
        <p:spPr>
          <a:xfrm>
            <a:off x="5721975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77FD65B-B217-1881-A5FF-D14918E326A2}"/>
              </a:ext>
            </a:extLst>
          </p:cNvPr>
          <p:cNvCxnSpPr>
            <a:cxnSpLocks/>
          </p:cNvCxnSpPr>
          <p:nvPr/>
        </p:nvCxnSpPr>
        <p:spPr>
          <a:xfrm>
            <a:off x="8694558" y="2416452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99D0840-96B4-152D-6116-9F5C2BC1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04" t="38725" r="6831" b="23483"/>
          <a:stretch/>
        </p:blipFill>
        <p:spPr>
          <a:xfrm>
            <a:off x="2355565" y="3481421"/>
            <a:ext cx="7576690" cy="89376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5BAB490-B24B-6B1A-6ECB-89AB6743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4" t="40476" r="11305" b="28384"/>
          <a:stretch/>
        </p:blipFill>
        <p:spPr>
          <a:xfrm>
            <a:off x="1860666" y="3749487"/>
            <a:ext cx="8457962" cy="77210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17A29F-3E09-2BFA-43A7-274CAB4F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07" t="31442" r="9411" b="26145"/>
          <a:stretch/>
        </p:blipFill>
        <p:spPr>
          <a:xfrm>
            <a:off x="2449855" y="3737141"/>
            <a:ext cx="7388110" cy="14883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5990A20-08C7-BA01-73AA-403045DD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41" t="24584" r="21095" b="15569"/>
          <a:stretch/>
        </p:blipFill>
        <p:spPr>
          <a:xfrm>
            <a:off x="3186843" y="3303887"/>
            <a:ext cx="5818313" cy="24354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C4A392-E11F-DB99-2A8E-D5EBA41664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55" t="53929" r="59659" b="30440"/>
          <a:stretch/>
        </p:blipFill>
        <p:spPr>
          <a:xfrm>
            <a:off x="4045998" y="3504104"/>
            <a:ext cx="4100004" cy="391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F26183A-64A2-3EEF-6B97-F74E45695E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55" t="26856" r="9038" b="31197"/>
          <a:stretch/>
        </p:blipFill>
        <p:spPr>
          <a:xfrm>
            <a:off x="2355565" y="4507692"/>
            <a:ext cx="7576690" cy="1386379"/>
          </a:xfrm>
          <a:prstGeom prst="rect">
            <a:avLst/>
          </a:prstGeom>
        </p:spPr>
      </p:pic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DDF7D78-BD39-1156-84C7-A5B66BE9B7E9}"/>
              </a:ext>
            </a:extLst>
          </p:cNvPr>
          <p:cNvSpPr/>
          <p:nvPr/>
        </p:nvSpPr>
        <p:spPr>
          <a:xfrm>
            <a:off x="578617" y="1801285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5CE48CF3-6FED-CD07-CE0A-9ED37FC1FFCB}"/>
              </a:ext>
            </a:extLst>
          </p:cNvPr>
          <p:cNvSpPr/>
          <p:nvPr/>
        </p:nvSpPr>
        <p:spPr>
          <a:xfrm>
            <a:off x="3568763" y="1798156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875D5563-03F0-E10A-1E89-7F1B6C258020}"/>
              </a:ext>
            </a:extLst>
          </p:cNvPr>
          <p:cNvSpPr/>
          <p:nvPr/>
        </p:nvSpPr>
        <p:spPr>
          <a:xfrm>
            <a:off x="6558909" y="1798156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073958-478A-0CD5-1C02-88845C94F5A5}"/>
              </a:ext>
            </a:extLst>
          </p:cNvPr>
          <p:cNvSpPr/>
          <p:nvPr/>
        </p:nvSpPr>
        <p:spPr>
          <a:xfrm>
            <a:off x="9549058" y="1800331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</p:spTree>
    <p:extLst>
      <p:ext uri="{BB962C8B-B14F-4D97-AF65-F5344CB8AC3E}">
        <p14:creationId xmlns:p14="http://schemas.microsoft.com/office/powerpoint/2010/main" val="33962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1B5D99A2-A005-1464-2E5B-6F598176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719389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75A3576B-526E-5499-B1A9-8549F125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00" y="1719389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21F08A1-4823-CBCA-FDCD-DFBDF3EC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7FFF6-7345-157E-6138-4F546C5A304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25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02BB783D-631F-9578-5104-09A166E27D4F}"/>
              </a:ext>
            </a:extLst>
          </p:cNvPr>
          <p:cNvSpPr/>
          <p:nvPr/>
        </p:nvSpPr>
        <p:spPr>
          <a:xfrm>
            <a:off x="681722" y="1909047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1.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Performance bei einem einzigen Thread wird analysiert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Daten werden auf den Master eingefügt, der Master und die Replikate abgefragt (mit je 1 Thread)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Version ohne Replikation doppelt so </a:t>
            </a:r>
            <a:r>
              <a:rPr lang="de-DE" dirty="0" err="1"/>
              <a:t>sch-nell</a:t>
            </a:r>
            <a:r>
              <a:rPr lang="de-DE" dirty="0"/>
              <a:t> bei Abfragen und etwas bei Inserts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Master und Replikate 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07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A0A833-A335-D780-AA88-8C40B7BE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94E0155B-CFCA-8271-C5D7-E244BF69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757" y="3453213"/>
            <a:ext cx="5400000" cy="2243340"/>
          </a:xfrm>
          <a:prstGeom prst="rect">
            <a:avLst/>
          </a:prstGeom>
        </p:spPr>
      </p:pic>
      <p:pic>
        <p:nvPicPr>
          <p:cNvPr id="6" name="Grafik 5" descr="Ein Bild, das Text, Reihe, Quittung, Diagramm enthält.&#10;&#10;Automatisch generierte Beschreibung">
            <a:extLst>
              <a:ext uri="{FF2B5EF4-FFF2-40B4-BE49-F238E27FC236}">
                <a16:creationId xmlns:a16="http://schemas.microsoft.com/office/drawing/2014/main" id="{6FE14731-429E-B6BE-0016-B704D24C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57" y="1177925"/>
            <a:ext cx="5400000" cy="224334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2CD9B3B-12C7-E936-7C3F-34710EE6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5103D-B7F6-FCC0-F2CA-BFA49AE4AF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26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9CDFABE4-ED8C-B2ED-575D-0241C607F060}"/>
              </a:ext>
            </a:extLst>
          </p:cNvPr>
          <p:cNvSpPr/>
          <p:nvPr/>
        </p:nvSpPr>
        <p:spPr>
          <a:xfrm>
            <a:off x="681722" y="1909047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1.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Performance bei einem einzigen Thread wird analysiert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Daten werden auf den Master eingefügt, der Master und die Replikate abgefragt (mit je 1 Thread)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Version ohne Replikation doppelt so </a:t>
            </a:r>
            <a:r>
              <a:rPr lang="de-DE" dirty="0" err="1"/>
              <a:t>sch-nell</a:t>
            </a:r>
            <a:r>
              <a:rPr lang="de-DE" dirty="0"/>
              <a:t> bei Abfragen und etwas bei Inserts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Master und Replikate 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2453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4DF38-1E7D-C370-EECF-A1871C5A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8CB979D-4AA6-4CCB-92AA-6B44EC17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695176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E04DCCA-3FD8-D56F-9715-26B8D0204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00" y="1712010"/>
            <a:ext cx="5400000" cy="3433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CEAEAA0-EFBC-12B5-3D68-2AC55A989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190A36-8580-F51E-C840-02B0DD6959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27</a:t>
            </a:fld>
            <a:endParaRPr lang="de-DE" alt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DFBDEA5-7E3C-3F0E-DB5B-783BD76508C0}"/>
              </a:ext>
            </a:extLst>
          </p:cNvPr>
          <p:cNvGraphicFramePr>
            <a:graphicFrameLocks noGrp="1"/>
          </p:cNvGraphicFramePr>
          <p:nvPr/>
        </p:nvGraphicFramePr>
        <p:xfrm>
          <a:off x="969065" y="3485690"/>
          <a:ext cx="4537656" cy="2178386"/>
        </p:xfrm>
        <a:graphic>
          <a:graphicData uri="http://schemas.openxmlformats.org/drawingml/2006/table">
            <a:tbl>
              <a:tblPr/>
              <a:tblGrid>
                <a:gridCol w="1409754">
                  <a:extLst>
                    <a:ext uri="{9D8B030D-6E8A-4147-A177-3AD203B41FA5}">
                      <a16:colId xmlns:a16="http://schemas.microsoft.com/office/drawing/2014/main" val="3180014648"/>
                    </a:ext>
                  </a:extLst>
                </a:gridCol>
                <a:gridCol w="1740170">
                  <a:extLst>
                    <a:ext uri="{9D8B030D-6E8A-4147-A177-3AD203B41FA5}">
                      <a16:colId xmlns:a16="http://schemas.microsoft.com/office/drawing/2014/main" val="2945697269"/>
                    </a:ext>
                  </a:extLst>
                </a:gridCol>
                <a:gridCol w="1387732">
                  <a:extLst>
                    <a:ext uri="{9D8B030D-6E8A-4147-A177-3AD203B41FA5}">
                      <a16:colId xmlns:a16="http://schemas.microsoft.com/office/drawing/2014/main" val="4230254514"/>
                    </a:ext>
                  </a:extLst>
                </a:gridCol>
              </a:tblGrid>
              <a:tr h="217025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Threadanzahl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CPU-Auslastung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No. Abfragen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596115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1.73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24975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302597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26.91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45972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04607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72.99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55528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580364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97.51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56884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3048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56507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29658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56133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959523"/>
                  </a:ext>
                </a:extLst>
              </a:tr>
            </a:tbl>
          </a:graphicData>
        </a:graphic>
      </p:graphicFrame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16E12792-E39A-33CD-A8A6-03E57B5581E9}"/>
              </a:ext>
            </a:extLst>
          </p:cNvPr>
          <p:cNvSpPr/>
          <p:nvPr/>
        </p:nvSpPr>
        <p:spPr>
          <a:xfrm>
            <a:off x="722762" y="1479181"/>
            <a:ext cx="5030262" cy="162435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steigender Auslastung sinkt die Anzahl an zusätzlichen Abfragen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Dadurch Master-Replikat-Ansatz im Vorteil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Binlog</a:t>
            </a:r>
            <a:r>
              <a:rPr lang="de-DE" dirty="0"/>
              <a:t>-Format hat keine Auswirkungen</a:t>
            </a:r>
          </a:p>
        </p:txBody>
      </p:sp>
    </p:spTree>
    <p:extLst>
      <p:ext uri="{BB962C8B-B14F-4D97-AF65-F5344CB8AC3E}">
        <p14:creationId xmlns:p14="http://schemas.microsoft.com/office/powerpoint/2010/main" val="254705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Reihe, Diagramm, Text enthält.&#10;&#10;Automatisch generierte Beschreibung">
            <a:extLst>
              <a:ext uri="{FF2B5EF4-FFF2-40B4-BE49-F238E27FC236}">
                <a16:creationId xmlns:a16="http://schemas.microsoft.com/office/drawing/2014/main" id="{455CFDE8-5E73-50DC-2492-2243A97B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757" y="3453213"/>
            <a:ext cx="5400000" cy="2243340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8AF6BC61-35DB-B497-02EF-0A29DF18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57" y="1177925"/>
            <a:ext cx="5400000" cy="222686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84192A7A-034B-FC62-C2CE-381E3EE1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237AC4-D30C-B3AE-15DD-EBDAD88C94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28</a:t>
            </a:fld>
            <a:endParaRPr lang="de-DE" alt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4A863A03-3DBE-3260-3DC8-A0F6C8698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273119"/>
              </p:ext>
            </p:extLst>
          </p:nvPr>
        </p:nvGraphicFramePr>
        <p:xfrm>
          <a:off x="969065" y="3485690"/>
          <a:ext cx="4537656" cy="2178386"/>
        </p:xfrm>
        <a:graphic>
          <a:graphicData uri="http://schemas.openxmlformats.org/drawingml/2006/table">
            <a:tbl>
              <a:tblPr/>
              <a:tblGrid>
                <a:gridCol w="1409754">
                  <a:extLst>
                    <a:ext uri="{9D8B030D-6E8A-4147-A177-3AD203B41FA5}">
                      <a16:colId xmlns:a16="http://schemas.microsoft.com/office/drawing/2014/main" val="3180014648"/>
                    </a:ext>
                  </a:extLst>
                </a:gridCol>
                <a:gridCol w="1740170">
                  <a:extLst>
                    <a:ext uri="{9D8B030D-6E8A-4147-A177-3AD203B41FA5}">
                      <a16:colId xmlns:a16="http://schemas.microsoft.com/office/drawing/2014/main" val="2945697269"/>
                    </a:ext>
                  </a:extLst>
                </a:gridCol>
                <a:gridCol w="1387732">
                  <a:extLst>
                    <a:ext uri="{9D8B030D-6E8A-4147-A177-3AD203B41FA5}">
                      <a16:colId xmlns:a16="http://schemas.microsoft.com/office/drawing/2014/main" val="4230254514"/>
                    </a:ext>
                  </a:extLst>
                </a:gridCol>
              </a:tblGrid>
              <a:tr h="217025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Threadanzahl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CPU-Auslastung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No. Abfragen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596115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1.73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24975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302597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26.91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45972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04607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72.99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55528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580364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97.51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56884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3048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56507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29658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56133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959523"/>
                  </a:ext>
                </a:extLst>
              </a:tr>
            </a:tbl>
          </a:graphicData>
        </a:graphic>
      </p:graphicFrame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0DD1E4F6-6253-4FB4-6149-25C75068701A}"/>
              </a:ext>
            </a:extLst>
          </p:cNvPr>
          <p:cNvSpPr/>
          <p:nvPr/>
        </p:nvSpPr>
        <p:spPr>
          <a:xfrm>
            <a:off x="722762" y="1479181"/>
            <a:ext cx="5030262" cy="162435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steigender Auslastung sinkt die Anzahl an zusätzlichen Abfragen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Dadurch Master-Replikat-Ansatz im Vorteil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Binlog</a:t>
            </a:r>
            <a:r>
              <a:rPr lang="de-DE" dirty="0"/>
              <a:t>-Format hat keine Auswirkungen</a:t>
            </a:r>
          </a:p>
        </p:txBody>
      </p:sp>
    </p:spTree>
    <p:extLst>
      <p:ext uri="{BB962C8B-B14F-4D97-AF65-F5344CB8AC3E}">
        <p14:creationId xmlns:p14="http://schemas.microsoft.com/office/powerpoint/2010/main" val="1210606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Software, Multimedia-Software, Text, Grafiksoftware enthält.&#10;&#10;Automatisch generierte Beschreibung">
            <a:extLst>
              <a:ext uri="{FF2B5EF4-FFF2-40B4-BE49-F238E27FC236}">
                <a16:creationId xmlns:a16="http://schemas.microsoft.com/office/drawing/2014/main" id="{A4334A15-6915-D472-D5FB-8D3FFCD502F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b="4711"/>
          <a:stretch/>
        </p:blipFill>
        <p:spPr>
          <a:xfrm>
            <a:off x="4151394" y="1531885"/>
            <a:ext cx="7630361" cy="3944449"/>
          </a:xfrm>
          <a:prstGeom prst="roundRect">
            <a:avLst>
              <a:gd name="adj" fmla="val 4323"/>
            </a:avLst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CC562C6-B1AE-3D34-CC20-BD2C158E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8" y="368771"/>
            <a:ext cx="10962219" cy="959375"/>
          </a:xfrm>
        </p:spPr>
        <p:txBody>
          <a:bodyPr anchor="ctr">
            <a:normAutofit/>
          </a:bodyPr>
          <a:lstStyle/>
          <a:p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actions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B3A3FC3-5D5C-35E6-FD99-D2555A8324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F9EB104-BB31-4676-A69B-D2BC3D1EFC76}" type="slidenum">
              <a:rPr lang="de-DE" altLang="de-DE" smtClean="0"/>
              <a:pPr>
                <a:spcAft>
                  <a:spcPts val="600"/>
                </a:spcAft>
              </a:pPr>
              <a:t>29</a:t>
            </a:fld>
            <a:endParaRPr lang="de-DE" altLang="de-DE"/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0F3E3379-CDB9-722B-3CBD-95212886BCDF}"/>
              </a:ext>
            </a:extLst>
          </p:cNvPr>
          <p:cNvSpPr/>
          <p:nvPr/>
        </p:nvSpPr>
        <p:spPr>
          <a:xfrm>
            <a:off x="410245" y="1434375"/>
            <a:ext cx="3560176" cy="41394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3 Aufträge in der Pipeline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Vorbereiten aller Variablen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Prüfen, ob vorhanden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Durchführen des </a:t>
            </a:r>
            <a:r>
              <a:rPr lang="de-DE" dirty="0" err="1"/>
              <a:t>Orchestrator</a:t>
            </a:r>
            <a:r>
              <a:rPr lang="de-DE" dirty="0"/>
              <a:t>-Skripts: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Installation der Abhängigkeiten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Starten der DBMS - Container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Einzelne Output-Ordner als </a:t>
            </a:r>
            <a:r>
              <a:rPr lang="de-DE" dirty="0" err="1"/>
              <a:t>Artifakt</a:t>
            </a:r>
            <a:r>
              <a:rPr lang="de-DE" dirty="0"/>
              <a:t> hochladen</a:t>
            </a:r>
          </a:p>
          <a:p>
            <a:pPr marL="245700" indent="-342900"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Hochladen aller </a:t>
            </a:r>
            <a:r>
              <a:rPr lang="de-DE" dirty="0" err="1"/>
              <a:t>Artifakte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35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40927E3-20B9-E7FB-EEEF-CF30C806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9FC1176-278C-6585-9E69-820B55CF3348}"/>
              </a:ext>
            </a:extLst>
          </p:cNvPr>
          <p:cNvSpPr/>
          <p:nvPr/>
        </p:nvSpPr>
        <p:spPr>
          <a:xfrm>
            <a:off x="2164319" y="3684142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Grapherstellung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98D580E8-BF42-5514-F520-7C9DA873A7A2}"/>
              </a:ext>
            </a:extLst>
          </p:cNvPr>
          <p:cNvSpPr/>
          <p:nvPr/>
        </p:nvSpPr>
        <p:spPr>
          <a:xfrm>
            <a:off x="6402979" y="3666888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CI/CD - Plattform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5D8CC04D-EACA-6A0B-CBB3-E49B875E7E28}"/>
              </a:ext>
            </a:extLst>
          </p:cNvPr>
          <p:cNvSpPr/>
          <p:nvPr/>
        </p:nvSpPr>
        <p:spPr>
          <a:xfrm>
            <a:off x="6402979" y="1348091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Skriptsprachen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072DC72-7078-283C-3CBF-0BB84064E2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3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92643D-693C-3225-F74D-FBF15880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D6DA6B7-BA19-C73F-16CC-72BEE960B2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7353" y="4369583"/>
            <a:ext cx="1152000" cy="115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386478-3309-C628-4310-15F1494E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66" y="4411106"/>
            <a:ext cx="1152000" cy="1152000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005206B-67D2-2B18-2371-254873DFD589}"/>
              </a:ext>
            </a:extLst>
          </p:cNvPr>
          <p:cNvSpPr txBox="1"/>
          <p:nvPr/>
        </p:nvSpPr>
        <p:spPr>
          <a:xfrm>
            <a:off x="2564347" y="-1409421"/>
            <a:ext cx="75841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5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6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7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https://upload.wikimedia.org/wikipedia/commons/thumb/c/c3/Python-logo-notext.svg/1869px-Python-logo-notext.svg.png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https://upload.wikimedia.org/wikipedia/de/thumb/d/dd/MySQL_logo.svg/1200px-MySQL_logo.svg.png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https://images.icon-icons.com/2415/PNG/512/postgresql_plain_wordmark_logo_icon_146390.png</a:t>
            </a:r>
            <a:endParaRPr lang="de-DE" sz="1000" dirty="0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05FEF03F-B222-71D7-AE67-B8C4EA10F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47" y="4273328"/>
            <a:ext cx="2259211" cy="9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38340C-D24C-2784-6E82-F741F9887A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8551" y="5012058"/>
            <a:ext cx="2534718" cy="608332"/>
          </a:xfrm>
          <a:prstGeom prst="rect">
            <a:avLst/>
          </a:prstGeom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AE9A3C75-436A-C7F7-8A3D-583661A3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1"/>
          <a:stretch/>
        </p:blipFill>
        <p:spPr bwMode="auto">
          <a:xfrm>
            <a:off x="7064550" y="2180796"/>
            <a:ext cx="1138429" cy="10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1F9F5547-16D4-F760-6A83-0D1D9176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86" y="2047911"/>
            <a:ext cx="1058591" cy="121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6BB5-F3A8-F180-1225-68821E571062}"/>
              </a:ext>
            </a:extLst>
          </p:cNvPr>
          <p:cNvSpPr txBox="1"/>
          <p:nvPr/>
        </p:nvSpPr>
        <p:spPr>
          <a:xfrm>
            <a:off x="10360550" y="3776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C228E1B8-473A-F6C8-C06A-9C1B9D5ABF2C}"/>
              </a:ext>
            </a:extLst>
          </p:cNvPr>
          <p:cNvSpPr/>
          <p:nvPr/>
        </p:nvSpPr>
        <p:spPr>
          <a:xfrm>
            <a:off x="2169401" y="1347286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Benchmark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216651-40D4-5511-13CA-C3BB8B3F80EF}"/>
              </a:ext>
            </a:extLst>
          </p:cNvPr>
          <p:cNvSpPr txBox="1"/>
          <p:nvPr/>
        </p:nvSpPr>
        <p:spPr>
          <a:xfrm>
            <a:off x="3073403" y="2896877"/>
            <a:ext cx="178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latin typeface="Aptos ExtraBold" panose="020B0004020202020204" pitchFamily="34" charset="0"/>
                <a:ea typeface="Apple Color Emoji" pitchFamily="2" charset="0"/>
              </a:rPr>
              <a:t>sysbench</a:t>
            </a:r>
            <a:endParaRPr lang="de-DE" sz="2800" b="1" dirty="0">
              <a:latin typeface="Aptos ExtraBold" panose="020B0004020202020204" pitchFamily="34" charset="0"/>
              <a:ea typeface="Apple Color Emoji" pitchFamily="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C2C74-0445-A2D2-A0C3-1C069EB9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20" y="2107439"/>
            <a:ext cx="1080149" cy="74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stgresql plain Wortmarke logo - Soziale Medien und Logos Symbole">
            <a:extLst>
              <a:ext uri="{FF2B5EF4-FFF2-40B4-BE49-F238E27FC236}">
                <a16:creationId xmlns:a16="http://schemas.microsoft.com/office/drawing/2014/main" id="{1C7BD3F0-26DF-E76F-95D2-AFD18426F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130" y="2066876"/>
            <a:ext cx="850583" cy="85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35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4550-7E79-9F93-78F9-81C3D3912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D104A44E-ED54-B03D-C079-9AF66017D4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3138186"/>
                  </p:ext>
                </p:extLst>
              </p:nvPr>
            </p:nvGraphicFramePr>
            <p:xfrm>
              <a:off x="6356936" y="1330176"/>
              <a:ext cx="3692085" cy="2250000"/>
            </p:xfrm>
            <a:graphic>
              <a:graphicData uri="http://schemas.microsoft.com/office/powerpoint/2016/slidezoom">
                <pslz:sldZm>
                  <pslz:sldZmObj sldId="284" cId="1528637268">
                    <pslz:zmPr id="{44107935-9F24-824D-8099-E2B719218A18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Folienzoom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104A44E-ED54-B03D-C079-9AF66017D4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6936" y="1330176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015C0B5D-C90B-AC18-92D3-3C8247573A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8489238"/>
                  </p:ext>
                </p:extLst>
              </p:nvPr>
            </p:nvGraphicFramePr>
            <p:xfrm>
              <a:off x="2111399" y="1328146"/>
              <a:ext cx="3682653" cy="2250000"/>
            </p:xfrm>
            <a:graphic>
              <a:graphicData uri="http://schemas.microsoft.com/office/powerpoint/2016/slidezoom">
                <pslz:sldZm>
                  <pslz:sldZmObj sldId="282" cId="3008081517">
                    <pslz:zmPr id="{660B865A-08C2-FC47-BFBB-A4EE93406130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82653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15C0B5D-C90B-AC18-92D3-3C8247573A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1399" y="1328146"/>
                <a:ext cx="3682653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CE1C10-7050-866B-184F-CAB8ADD5C84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4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D4CE426-A903-2671-38FA-D00B48DD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DA5847-802A-D3F5-5DD9-67EECA5BB536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8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2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Folienzoom 19">
                <a:extLst>
                  <a:ext uri="{FF2B5EF4-FFF2-40B4-BE49-F238E27FC236}">
                    <a16:creationId xmlns:a16="http://schemas.microsoft.com/office/drawing/2014/main" id="{0912C298-1938-C86A-63DA-D2B34F400E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534028"/>
                  </p:ext>
                </p:extLst>
              </p:nvPr>
            </p:nvGraphicFramePr>
            <p:xfrm>
              <a:off x="6356935" y="3652260"/>
              <a:ext cx="3692085" cy="2250000"/>
            </p:xfrm>
            <a:graphic>
              <a:graphicData uri="http://schemas.microsoft.com/office/powerpoint/2016/slidezoom">
                <pslz:sldZm>
                  <pslz:sldZmObj sldId="286" cId="2785605366">
                    <pslz:zmPr id="{C1A3D64D-81DE-0C45-AFD6-C60DD57A12EA}" returnToParent="0" imageType="cover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Folienzoom 1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912C298-1938-C86A-63DA-D2B34F400E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56935" y="3652260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Folienzoom 24">
                <a:extLst>
                  <a:ext uri="{FF2B5EF4-FFF2-40B4-BE49-F238E27FC236}">
                    <a16:creationId xmlns:a16="http://schemas.microsoft.com/office/drawing/2014/main" id="{C4F7F8AD-4857-29A9-6C26-31F1D0734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0149132"/>
                  </p:ext>
                </p:extLst>
              </p:nvPr>
            </p:nvGraphicFramePr>
            <p:xfrm>
              <a:off x="2106682" y="3652260"/>
              <a:ext cx="3692085" cy="2250000"/>
            </p:xfrm>
            <a:graphic>
              <a:graphicData uri="http://schemas.microsoft.com/office/powerpoint/2016/slidezoom">
                <pslz:sldZm>
                  <pslz:sldZmObj sldId="287" cId="3393477892">
                    <pslz:zmPr id="{42B3E180-6F05-5D44-97C8-CF8B228AA4FF}" returnToParent="0" imageType="cover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Folienzoom 2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4F7F8AD-4857-29A9-6C26-31F1D0734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06682" y="3652260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38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2954-01CE-B0F9-3CC9-C7AC99D4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C9D625E-2B66-8443-5A1B-0DDA0144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0" t="31128" r="46830" b="23326"/>
          <a:stretch/>
        </p:blipFill>
        <p:spPr>
          <a:xfrm>
            <a:off x="4418135" y="2573630"/>
            <a:ext cx="6687675" cy="1884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03C6A23-0CF4-499F-B020-DE2D3D452D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84" t="23849" r="32882" b="16948"/>
          <a:stretch/>
        </p:blipFill>
        <p:spPr>
          <a:xfrm>
            <a:off x="4505736" y="2256323"/>
            <a:ext cx="6512480" cy="2423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4428C7C-5D9D-8537-70C2-7DFE9B6718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61" t="14898" r="8165" b="11010"/>
          <a:stretch/>
        </p:blipFill>
        <p:spPr>
          <a:xfrm>
            <a:off x="4167187" y="1855092"/>
            <a:ext cx="7189572" cy="3696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CCBD6D2-5C0D-79ED-16F1-08023840C3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71" t="19030" r="13834" b="13281"/>
          <a:stretch/>
        </p:blipFill>
        <p:spPr>
          <a:xfrm>
            <a:off x="5273180" y="1671863"/>
            <a:ext cx="4977587" cy="3688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2133B873-BFBA-A662-0971-680F2DAB82DC}"/>
              </a:ext>
            </a:extLst>
          </p:cNvPr>
          <p:cNvSpPr/>
          <p:nvPr/>
        </p:nvSpPr>
        <p:spPr>
          <a:xfrm>
            <a:off x="4336462" y="1839248"/>
            <a:ext cx="6851025" cy="332976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Sysbench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Open-Source-Tool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Wird genutzt, um Benchmarks durchzuführen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Unterstützt mehrere DBMS, wie MySQL oder </a:t>
            </a:r>
            <a:r>
              <a:rPr lang="de-DE" dirty="0" err="1"/>
              <a:t>PostgresSQL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Basiert auf </a:t>
            </a:r>
            <a:r>
              <a:rPr lang="de-DE" dirty="0" err="1"/>
              <a:t>LuaJIT</a:t>
            </a:r>
            <a:r>
              <a:rPr lang="de-DE" dirty="0"/>
              <a:t> =&gt; unterstützt Skriptfähigkeit sowie Multi-Threading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Metriken, wie Transaktionen pro Sekunde oder Latenz werden in einer Log-Datei gespeichert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Gilt als de facto Standard im Bereich der Datenbankbenchmarks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Keine Visualisierung der Ergebnisse in Echtzeit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F16795F-11AB-8F79-8FC3-75D21D2B0F5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33D268-2728-53E6-4913-67A5C540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Benchmark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72CFBA-E7C3-7501-D6C7-B2B476F5DB64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7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BA71D4E-C9EA-88A9-53D9-F94CE3BBD7AF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0BA5296-1933-660A-B571-B72FDCD38921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CCCAA5F-5252-B24E-A8F1-F16BADE27250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EB2E31D-8D21-59A9-6F88-C7B773492665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88016A7-FA55-E757-7BA9-74919E867990}"/>
              </a:ext>
            </a:extLst>
          </p:cNvPr>
          <p:cNvCxnSpPr>
            <a:cxnSpLocks/>
          </p:cNvCxnSpPr>
          <p:nvPr/>
        </p:nvCxnSpPr>
        <p:spPr>
          <a:xfrm>
            <a:off x="2303143" y="2281441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C0DB23-7C1E-8D84-6395-ED21CE959BC0}"/>
              </a:ext>
            </a:extLst>
          </p:cNvPr>
          <p:cNvCxnSpPr>
            <a:cxnSpLocks/>
          </p:cNvCxnSpPr>
          <p:nvPr/>
        </p:nvCxnSpPr>
        <p:spPr>
          <a:xfrm>
            <a:off x="2303806" y="332868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34AA395-AC7A-A8DE-60F1-7B4A930D538B}"/>
              </a:ext>
            </a:extLst>
          </p:cNvPr>
          <p:cNvCxnSpPr>
            <a:cxnSpLocks/>
          </p:cNvCxnSpPr>
          <p:nvPr/>
        </p:nvCxnSpPr>
        <p:spPr>
          <a:xfrm>
            <a:off x="2303143" y="439059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C3AC8DB9-B17F-8903-E77D-9C7833221747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1FD6D564-640B-605C-C7E1-C6E6CA58FC6D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8FECD185-F085-FCA7-35A0-3AE82E6EE4C8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11E28275-F056-D68B-C21B-BE626B637C07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8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1245BA4-C60B-31A3-AAE2-AE2F6E11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50" t="23714" r="26195" b="23574"/>
          <a:stretch/>
        </p:blipFill>
        <p:spPr>
          <a:xfrm>
            <a:off x="2846281" y="1947884"/>
            <a:ext cx="6486732" cy="3094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45B198-56C2-632B-5CEC-14774A2D6089}"/>
              </a:ext>
            </a:extLst>
          </p:cNvPr>
          <p:cNvSpPr txBox="1"/>
          <p:nvPr/>
        </p:nvSpPr>
        <p:spPr>
          <a:xfrm>
            <a:off x="2858987" y="1609330"/>
            <a:ext cx="561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Beispielhafter Aufruf des </a:t>
            </a:r>
            <a:r>
              <a:rPr lang="de-DE" sz="1600" b="1" dirty="0" err="1"/>
              <a:t>Orchestrator</a:t>
            </a:r>
            <a:r>
              <a:rPr lang="de-DE" sz="1600" b="1" dirty="0"/>
              <a:t>-Skripts: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6294FDE-7D81-D630-9786-21A56FAE7067}"/>
              </a:ext>
            </a:extLst>
          </p:cNvPr>
          <p:cNvSpPr/>
          <p:nvPr/>
        </p:nvSpPr>
        <p:spPr>
          <a:xfrm>
            <a:off x="6296075" y="1449000"/>
            <a:ext cx="5158004" cy="396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Python-</a:t>
            </a:r>
            <a:r>
              <a:rPr lang="de-DE" dirty="0" err="1"/>
              <a:t>Scripte</a:t>
            </a:r>
            <a:r>
              <a:rPr lang="de-DE" dirty="0"/>
              <a:t> werden in zwei unterschiedlichen Szenarien verwendet: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Alle Metriken aus den entstandenen CSV-Dateien für die Insert- und Select-Benchmarks kombinieren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Visualisierung der kombinierten Ergebnisse mithilfe von Graphen mit den Tools </a:t>
            </a:r>
            <a:r>
              <a:rPr lang="de-DE" b="1" dirty="0" err="1"/>
              <a:t>pandas</a:t>
            </a:r>
            <a:r>
              <a:rPr lang="de-DE" b="1" dirty="0"/>
              <a:t> </a:t>
            </a:r>
            <a:r>
              <a:rPr lang="de-DE" dirty="0"/>
              <a:t>und </a:t>
            </a:r>
            <a:r>
              <a:rPr lang="de-DE" b="1" dirty="0" err="1"/>
              <a:t>matplotlib</a:t>
            </a: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Python-Skripte werden nach Ablauf aller Benchmarks am Ende des </a:t>
            </a:r>
            <a:r>
              <a:rPr lang="de-DE" dirty="0" err="1"/>
              <a:t>Orchestrotor</a:t>
            </a:r>
            <a:r>
              <a:rPr lang="de-DE" dirty="0"/>
              <a:t>-Skripts aufgerufen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913B0EC-3B3F-E28F-474F-530522CB8468}"/>
              </a:ext>
            </a:extLst>
          </p:cNvPr>
          <p:cNvSpPr/>
          <p:nvPr/>
        </p:nvSpPr>
        <p:spPr>
          <a:xfrm>
            <a:off x="737923" y="1449000"/>
            <a:ext cx="5158004" cy="396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Bash-Shell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Führt die Sysbench-Befehle in korrekter Reihenfolge aus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Prepare</a:t>
            </a:r>
            <a:r>
              <a:rPr lang="de-DE" b="1" dirty="0"/>
              <a:t> &lt; Insert &lt; Select &lt; </a:t>
            </a:r>
            <a:r>
              <a:rPr lang="de-DE" b="1" dirty="0" err="1"/>
              <a:t>Cleanup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Skript durchgeht unterschiedliche Variablen, die exportiert werden können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DBMS werden abgefragt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Entweder 1 Select-Methode in einer Datei oder mehrere gebündelt in einem Ordner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Select-Ports abfragbar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Extrahiert Ergebnisse aus Logs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88386A-D977-40E8-5611-6E2F3C2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Skriptsprachen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2EAF96-B07A-0DAC-EF3A-B9B64EEB70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2863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1284F-FF7A-A21A-EA18-52C6DD335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A75449D-5F92-96BA-0737-73A9A56293EE}"/>
              </a:ext>
            </a:extLst>
          </p:cNvPr>
          <p:cNvSpPr/>
          <p:nvPr/>
        </p:nvSpPr>
        <p:spPr>
          <a:xfrm>
            <a:off x="2941200" y="4640400"/>
            <a:ext cx="6307200" cy="12312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Metriken für 1 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Skripte für eine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Hexagon mit mehreren Metriken aus den Endresultaten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BA49322-9BD7-D705-9DDD-E3CDBE277BA5}"/>
              </a:ext>
            </a:extLst>
          </p:cNvPr>
          <p:cNvSpPr/>
          <p:nvPr/>
        </p:nvSpPr>
        <p:spPr>
          <a:xfrm>
            <a:off x="2941200" y="4640400"/>
            <a:ext cx="6307200" cy="12312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Metriken für 1 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Alle Skripte für eine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Hexagon mit mehreren Metriken aus den Endresultaten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17AD1D-0FAE-B1F7-4CA2-328D768A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Grapherstellung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418124-7FC1-A8EF-1AEE-22EFBDF014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7</a:t>
            </a:fld>
            <a:endParaRPr lang="de-DE" altLang="de-DE" dirty="0"/>
          </a:p>
        </p:txBody>
      </p:sp>
      <p:pic>
        <p:nvPicPr>
          <p:cNvPr id="9" name="Grafik 8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C17D4B98-9452-8C32-5F93-95F637C1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02" y="1342631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F6F04342-1EEB-033B-B68D-F5157ED3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8" y="1342631"/>
            <a:ext cx="4860000" cy="3120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Diagramm, Screenshot, Kreis enthält.&#10;&#10;Automatisch generierte Beschreibung">
            <a:extLst>
              <a:ext uri="{FF2B5EF4-FFF2-40B4-BE49-F238E27FC236}">
                <a16:creationId xmlns:a16="http://schemas.microsoft.com/office/drawing/2014/main" id="{907C5C66-815F-5319-3059-8A58E1B38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114" y="1342631"/>
            <a:ext cx="3973065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42117859-5129-C8D5-8006-8F58595F6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98" y="1342631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54259BB3-A572-D09E-8E62-BE364E216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802" y="1342631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46E5351-23D0-C522-1F99-B58522AC5427}"/>
              </a:ext>
            </a:extLst>
          </p:cNvPr>
          <p:cNvSpPr/>
          <p:nvPr/>
        </p:nvSpPr>
        <p:spPr>
          <a:xfrm>
            <a:off x="2941200" y="4640400"/>
            <a:ext cx="6307200" cy="12312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Alle Metriken für 1 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Skripte für eine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Hexagon mit mehreren Metriken aus den Endresultaten</a:t>
            </a:r>
          </a:p>
        </p:txBody>
      </p:sp>
    </p:spTree>
    <p:extLst>
      <p:ext uri="{BB962C8B-B14F-4D97-AF65-F5344CB8AC3E}">
        <p14:creationId xmlns:p14="http://schemas.microsoft.com/office/powerpoint/2010/main" val="339347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1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86F7010-D81A-3FDC-A1B0-776049FE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CI/CD - Plattform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6236F4-B645-E408-4B9F-1785621039A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8</a:t>
            </a:fld>
            <a:endParaRPr lang="de-DE" altLang="de-DE" dirty="0"/>
          </a:p>
        </p:txBody>
      </p:sp>
      <p:pic>
        <p:nvPicPr>
          <p:cNvPr id="5" name="Inhaltsplatzhalter 4" descr="Ein Bild, das Software, Multimedia-Software, Text, Grafiksoftware enthält.&#10;&#10;Automatisch generierte Beschreibung">
            <a:extLst>
              <a:ext uri="{FF2B5EF4-FFF2-40B4-BE49-F238E27FC236}">
                <a16:creationId xmlns:a16="http://schemas.microsoft.com/office/drawing/2014/main" id="{567EC40C-7771-EB87-ACAF-11E01B64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11"/>
          <a:stretch/>
        </p:blipFill>
        <p:spPr>
          <a:xfrm>
            <a:off x="4151394" y="1531885"/>
            <a:ext cx="7630361" cy="3944449"/>
          </a:xfrm>
          <a:prstGeom prst="roundRect">
            <a:avLst>
              <a:gd name="adj" fmla="val 4323"/>
            </a:avLst>
          </a:prstGeom>
          <a:noFill/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425CD176-967E-FFEC-B92D-1367062DF123}"/>
              </a:ext>
            </a:extLst>
          </p:cNvPr>
          <p:cNvSpPr/>
          <p:nvPr/>
        </p:nvSpPr>
        <p:spPr>
          <a:xfrm>
            <a:off x="410245" y="1434375"/>
            <a:ext cx="3560176" cy="41394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3 Aufträge in der Pipeline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Vorbereiten aller Variablen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Prüfen, ob vorhanden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Durchführen des </a:t>
            </a:r>
            <a:r>
              <a:rPr lang="de-DE" dirty="0" err="1"/>
              <a:t>Orchestrator</a:t>
            </a:r>
            <a:r>
              <a:rPr lang="de-DE" dirty="0"/>
              <a:t>-Skripts: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Installation der Abhängigkeiten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Starten der DBMS - Container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Einzelne Output-Ordner als </a:t>
            </a:r>
            <a:r>
              <a:rPr lang="de-DE" dirty="0" err="1"/>
              <a:t>Artifakt</a:t>
            </a:r>
            <a:r>
              <a:rPr lang="de-DE" dirty="0"/>
              <a:t> hochladen</a:t>
            </a:r>
          </a:p>
          <a:p>
            <a:pPr marL="245700" indent="-342900"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Hochladen aller </a:t>
            </a:r>
            <a:r>
              <a:rPr lang="de-DE" dirty="0" err="1"/>
              <a:t>Artifakte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560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86436A-7151-8E26-8517-7649E583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 der Benchmarks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365491-6AAB-DC87-9819-6CE311C9F4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9</a:t>
            </a:fld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CF5CF5-3A51-93F7-98BA-D04BC210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50" t="23714" r="26195" b="23574"/>
          <a:stretch/>
        </p:blipFill>
        <p:spPr>
          <a:xfrm>
            <a:off x="6657607" y="2388455"/>
            <a:ext cx="5048519" cy="2408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252B85D0-DD54-31CD-D4A9-F146F9F47DB9}"/>
              </a:ext>
            </a:extLst>
          </p:cNvPr>
          <p:cNvSpPr/>
          <p:nvPr/>
        </p:nvSpPr>
        <p:spPr>
          <a:xfrm>
            <a:off x="737923" y="1366936"/>
            <a:ext cx="5158004" cy="445138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dirty="0" err="1"/>
              <a:t>Orchestrator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Gesteuert mit einem Shell-Skript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Ruft Sysbench Methoden auf: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Prepare</a:t>
            </a:r>
            <a:r>
              <a:rPr lang="de-DE" dirty="0"/>
              <a:t> &gt; Insert &gt; Select &gt; </a:t>
            </a:r>
            <a:r>
              <a:rPr lang="de-DE" dirty="0" err="1"/>
              <a:t>Cleanup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Geht unterschiedliche DBMS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Exportiert möglichweise Variablen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Kann 1 Select-Skript oder mehrere, gebündelt in einem Ordner ausführen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Select-Ports abfragbar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Extrahiert Ergebnisse aus Logs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Python-Skripte kombinieren die Werte aus Insert- und Select- Benchmark und visualisieren sie in Graphen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4D267-D54C-A59C-4479-526417CA2624}"/>
              </a:ext>
            </a:extLst>
          </p:cNvPr>
          <p:cNvSpPr txBox="1"/>
          <p:nvPr/>
        </p:nvSpPr>
        <p:spPr>
          <a:xfrm>
            <a:off x="6657607" y="2080678"/>
            <a:ext cx="479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Beispielhafter Aufruf des </a:t>
            </a:r>
            <a:r>
              <a:rPr lang="de-DE" sz="1400" b="1" dirty="0" err="1"/>
              <a:t>Orchestrator</a:t>
            </a:r>
            <a:r>
              <a:rPr lang="de-DE" sz="1400" b="1" dirty="0"/>
              <a:t>-Skripts:</a:t>
            </a:r>
          </a:p>
        </p:txBody>
      </p:sp>
    </p:spTree>
    <p:extLst>
      <p:ext uri="{BB962C8B-B14F-4D97-AF65-F5344CB8AC3E}">
        <p14:creationId xmlns:p14="http://schemas.microsoft.com/office/powerpoint/2010/main" val="2513495227"/>
      </p:ext>
    </p:extLst>
  </p:cSld>
  <p:clrMapOvr>
    <a:masterClrMapping/>
  </p:clrMapOvr>
</p:sld>
</file>

<file path=ppt/theme/theme1.xml><?xml version="1.0" encoding="utf-8"?>
<a:theme xmlns:a="http://schemas.openxmlformats.org/drawingml/2006/main" name="Alle HAW Vorlagen">
  <a:themeElements>
    <a:clrScheme name="Benutzerdefiniert 6">
      <a:dk1>
        <a:sysClr val="windowText" lastClr="000000"/>
      </a:dk1>
      <a:lt1>
        <a:sysClr val="window" lastClr="FFFFFF"/>
      </a:lt1>
      <a:dk2>
        <a:srgbClr val="02288E"/>
      </a:dk2>
      <a:lt2>
        <a:srgbClr val="A0BEE1"/>
      </a:lt2>
      <a:accent1>
        <a:srgbClr val="0096D3"/>
      </a:accent1>
      <a:accent2>
        <a:srgbClr val="D2E6F0"/>
      </a:accent2>
      <a:accent3>
        <a:srgbClr val="D2DCF1"/>
      </a:accent3>
      <a:accent4>
        <a:srgbClr val="5A9BA2"/>
      </a:accent4>
      <a:accent5>
        <a:srgbClr val="A0CDC6"/>
      </a:accent5>
      <a:accent6>
        <a:srgbClr val="F79646"/>
      </a:accent6>
      <a:hlink>
        <a:srgbClr val="0096D3"/>
      </a:hlink>
      <a:folHlink>
        <a:srgbClr val="64BFE7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8A84CBE-1381-F64C-B131-B1C00D5FDC9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5C9C585-ADB5-3C41-9D22-C9C8B0C1B770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AED10DDD9D3E499BBABF0CBFAB081C" ma:contentTypeVersion="3" ma:contentTypeDescription="Ein neues Dokument erstellen." ma:contentTypeScope="" ma:versionID="1724e04b20a51e365cbaeabdc28fe6e4">
  <xsd:schema xmlns:xsd="http://www.w3.org/2001/XMLSchema" xmlns:xs="http://www.w3.org/2001/XMLSchema" xmlns:p="http://schemas.microsoft.com/office/2006/metadata/properties" xmlns:ns2="efd3ee8a-631b-48f2-b30a-2f8e58b8df8b" targetNamespace="http://schemas.microsoft.com/office/2006/metadata/properties" ma:root="true" ma:fieldsID="9fe676ebd9b069d99f762b5e2a84a79d" ns2:_="">
    <xsd:import namespace="efd3ee8a-631b-48f2-b30a-2f8e58b8df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3ee8a-631b-48f2-b30a-2f8e58b8df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54AD9C-230C-405B-8C57-3F5A78F94B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687216-A874-410C-AC24-E4A94B477580}">
  <ds:schemaRefs>
    <ds:schemaRef ds:uri="efd3ee8a-631b-48f2-b30a-2f8e58b8df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4E2B26-6201-464C-A172-D5A813A4DB3B}">
  <ds:schemaRefs>
    <ds:schemaRef ds:uri="efd3ee8a-631b-48f2-b30a-2f8e58b8df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Alle HAW Vorlagen</Template>
  <TotalTime>0</TotalTime>
  <Words>1770</Words>
  <Application>Microsoft Macintosh PowerPoint</Application>
  <PresentationFormat>Breitbild</PresentationFormat>
  <Paragraphs>366</Paragraphs>
  <Slides>29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Aptos ExtraBold</vt:lpstr>
      <vt:lpstr>Arial</vt:lpstr>
      <vt:lpstr>Calibri</vt:lpstr>
      <vt:lpstr>Calibri Light</vt:lpstr>
      <vt:lpstr>Helvetica Neue</vt:lpstr>
      <vt:lpstr>Alle HAW Vorlagen</vt:lpstr>
      <vt:lpstr>Benutzerdefiniertes Design</vt:lpstr>
      <vt:lpstr>PowerPoint-Präsentation</vt:lpstr>
      <vt:lpstr>Tools</vt:lpstr>
      <vt:lpstr>Tools</vt:lpstr>
      <vt:lpstr>Tools</vt:lpstr>
      <vt:lpstr>Benchmark</vt:lpstr>
      <vt:lpstr>Skriptsprachen</vt:lpstr>
      <vt:lpstr>Grapherstellung</vt:lpstr>
      <vt:lpstr>CI/CD - Plattform</vt:lpstr>
      <vt:lpstr>Durchführung der Benchmarks</vt:lpstr>
      <vt:lpstr>Durchführung der Benchmarks</vt:lpstr>
      <vt:lpstr>anwendungsbeispiel</vt:lpstr>
      <vt:lpstr>Datentypen</vt:lpstr>
      <vt:lpstr>Datentypen</vt:lpstr>
      <vt:lpstr>Datentypen</vt:lpstr>
      <vt:lpstr>Indizes</vt:lpstr>
      <vt:lpstr>Indizes</vt:lpstr>
      <vt:lpstr>Indizes</vt:lpstr>
      <vt:lpstr>Views</vt:lpstr>
      <vt:lpstr>Views</vt:lpstr>
      <vt:lpstr>Views</vt:lpstr>
      <vt:lpstr>Views</vt:lpstr>
      <vt:lpstr>Partitionen</vt:lpstr>
      <vt:lpstr>Partitionen</vt:lpstr>
      <vt:lpstr>replikation</vt:lpstr>
      <vt:lpstr>Replikation</vt:lpstr>
      <vt:lpstr>Replikation</vt:lpstr>
      <vt:lpstr>Replikation</vt:lpstr>
      <vt:lpstr>Replikation</vt:lpstr>
      <vt:lpstr>Github 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Freire Mendes</dc:creator>
  <cp:lastModifiedBy>Daniel Freire Mendes</cp:lastModifiedBy>
  <cp:revision>675</cp:revision>
  <dcterms:created xsi:type="dcterms:W3CDTF">2025-03-14T11:56:47Z</dcterms:created>
  <dcterms:modified xsi:type="dcterms:W3CDTF">2025-03-31T17:25:15Z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0x01010035AED10DDD9D3E499BBABF0CBFAB081C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2023-05-21T20:39:10Z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2c6cac8d-ab61-47b3-8209-4df2e46aefbc</vt:lpwstr>
  </property>
  <property fmtid="{D5CDD505-2E9C-101B-9397-08002B2CF9AE}" pid="8" name="MSIP_Label_defa4170-0d19-0005-0004-bc88714345d2_ActionId">
    <vt:lpwstr>4d4b73b9-1e29-4ac0-86e2-f1c2f9a0273d</vt:lpwstr>
  </property>
  <property fmtid="{D5CDD505-2E9C-101B-9397-08002B2CF9AE}" pid="9" name="MSIP_Label_defa4170-0d19-0005-0004-bc88714345d2_ContentBits">
    <vt:lpwstr>0</vt:lpwstr>
  </property>
</Properties>
</file>